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4"/>
  </p:notesMasterIdLst>
  <p:sldIdLst>
    <p:sldId id="256" r:id="rId3"/>
  </p:sldIdLst>
  <p:sldSz cx="7561263" cy="10693400"/>
  <p:notesSz cx="6888163" cy="10020300"/>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458F"/>
    <a:srgbClr val="C51F62"/>
    <a:srgbClr val="FF6600"/>
    <a:srgbClr val="94D889"/>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howGuides="1">
      <p:cViewPr varScale="1">
        <p:scale>
          <a:sx n="75" d="100"/>
          <a:sy n="75" d="100"/>
        </p:scale>
        <p:origin x="2988" y="78"/>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8DBAADC3-2D42-4C4F-93D7-E651B29506BB}" type="datetimeFigureOut">
              <a:rPr kumimoji="1" lang="ja-JP" altLang="en-US" smtClean="0"/>
              <a:t>2018/7/12</a:t>
            </a:fld>
            <a:endParaRPr kumimoji="1" lang="ja-JP" altLang="en-US"/>
          </a:p>
        </p:txBody>
      </p:sp>
      <p:sp>
        <p:nvSpPr>
          <p:cNvPr id="4" name="スライド イメージ プレースホルダー 3"/>
          <p:cNvSpPr>
            <a:spLocks noGrp="1" noRot="1" noChangeAspect="1"/>
          </p:cNvSpPr>
          <p:nvPr>
            <p:ph type="sldImg" idx="2"/>
          </p:nvPr>
        </p:nvSpPr>
        <p:spPr>
          <a:xfrm>
            <a:off x="2247900" y="1252538"/>
            <a:ext cx="2392363" cy="33813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8975" y="4822825"/>
            <a:ext cx="5510213" cy="39449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030F20C0-3BA3-4959-A59A-3EB71ABEEB77}" type="slidenum">
              <a:rPr kumimoji="1" lang="ja-JP" altLang="en-US" smtClean="0"/>
              <a:t>‹#›</a:t>
            </a:fld>
            <a:endParaRPr kumimoji="1" lang="ja-JP" altLang="en-US"/>
          </a:p>
        </p:txBody>
      </p:sp>
    </p:spTree>
    <p:extLst>
      <p:ext uri="{BB962C8B-B14F-4D97-AF65-F5344CB8AC3E}">
        <p14:creationId xmlns:p14="http://schemas.microsoft.com/office/powerpoint/2010/main" val="11226937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30F20C0-3BA3-4959-A59A-3EB71ABEEB77}" type="slidenum">
              <a:rPr kumimoji="1" lang="ja-JP" altLang="en-US" smtClean="0"/>
              <a:t>1</a:t>
            </a:fld>
            <a:endParaRPr kumimoji="1" lang="ja-JP" altLang="en-US"/>
          </a:p>
        </p:txBody>
      </p:sp>
    </p:spTree>
    <p:extLst>
      <p:ext uri="{BB962C8B-B14F-4D97-AF65-F5344CB8AC3E}">
        <p14:creationId xmlns:p14="http://schemas.microsoft.com/office/powerpoint/2010/main" val="1562792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7F4BE5E-49AD-4A1F-899F-27EDDE3EAFD8}" type="datetimeFigureOut">
              <a:rPr kumimoji="1" lang="ja-JP" altLang="en-US" smtClean="0"/>
              <a:t>2018/7/12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1229385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F4BE5E-49AD-4A1F-899F-27EDDE3EAFD8}" type="datetimeFigureOut">
              <a:rPr kumimoji="1" lang="ja-JP" altLang="en-US" smtClean="0"/>
              <a:t>2018/7/12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3250459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11321" y="472787"/>
            <a:ext cx="1988770" cy="1005971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42387" y="472787"/>
            <a:ext cx="5842913" cy="1005971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F4BE5E-49AD-4A1F-899F-27EDDE3EAFD8}" type="datetimeFigureOut">
              <a:rPr kumimoji="1" lang="ja-JP" altLang="en-US" smtClean="0"/>
              <a:t>2018/7/12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103893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F4BE5E-49AD-4A1F-899F-27EDDE3EAFD8}" type="datetimeFigureOut">
              <a:rPr kumimoji="1" lang="ja-JP" altLang="en-US" smtClean="0"/>
              <a:t>2018/7/12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4283720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7F4BE5E-49AD-4A1F-899F-27EDDE3EAFD8}" type="datetimeFigureOut">
              <a:rPr kumimoji="1" lang="ja-JP" altLang="en-US" smtClean="0"/>
              <a:t>2018/7/12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899650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7F4BE5E-49AD-4A1F-899F-27EDDE3EAFD8}" type="datetimeFigureOut">
              <a:rPr kumimoji="1" lang="ja-JP" altLang="en-US" smtClean="0"/>
              <a:t>2018/7/12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3824272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4"/>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7F4BE5E-49AD-4A1F-899F-27EDDE3EAFD8}" type="datetimeFigureOut">
              <a:rPr kumimoji="1" lang="ja-JP" altLang="en-US" smtClean="0"/>
              <a:t>2018/7/12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3660545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7F4BE5E-49AD-4A1F-899F-27EDDE3EAFD8}" type="datetimeFigureOut">
              <a:rPr kumimoji="1" lang="ja-JP" altLang="en-US" smtClean="0"/>
              <a:t>2018/7/12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2710786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7F4BE5E-49AD-4A1F-899F-27EDDE3EAFD8}" type="datetimeFigureOut">
              <a:rPr kumimoji="1" lang="ja-JP" altLang="en-US" smtClean="0"/>
              <a:t>2018/7/12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1512022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7F4BE5E-49AD-4A1F-899F-27EDDE3EAFD8}" type="datetimeFigureOut">
              <a:rPr kumimoji="1" lang="ja-JP" altLang="en-US" smtClean="0"/>
              <a:t>2018/7/12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2868134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7F4BE5E-49AD-4A1F-899F-27EDDE3EAFD8}" type="datetimeFigureOut">
              <a:rPr kumimoji="1" lang="ja-JP" altLang="en-US" smtClean="0"/>
              <a:t>2018/7/12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878636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D7F4BE5E-49AD-4A1F-899F-27EDDE3EAFD8}" type="datetimeFigureOut">
              <a:rPr kumimoji="1" lang="ja-JP" altLang="en-US" smtClean="0"/>
              <a:t>2018/7/12</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2719694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1362" y="53900"/>
            <a:ext cx="7561263" cy="10693400"/>
          </a:xfrm>
          <a:prstGeom prst="rect">
            <a:avLst/>
          </a:prstGeom>
          <a:gradFill>
            <a:gsLst>
              <a:gs pos="100000">
                <a:srgbClr val="94D889"/>
              </a:gs>
              <a:gs pos="78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67841" y="113923"/>
            <a:ext cx="8496944" cy="1200329"/>
          </a:xfrm>
          <a:prstGeom prst="rect">
            <a:avLst/>
          </a:prstGeom>
          <a:gradFill flip="none" rotWithShape="1">
            <a:gsLst>
              <a:gs pos="95000">
                <a:srgbClr val="94D889"/>
              </a:gs>
              <a:gs pos="79000">
                <a:schemeClr val="bg1"/>
              </a:gs>
            </a:gsLst>
            <a:path path="rect">
              <a:fillToRect l="50000" t="50000" r="50000" b="50000"/>
            </a:path>
            <a:tileRect/>
          </a:gradFill>
        </p:spPr>
        <p:txBody>
          <a:bodyPr wrap="square" rtlCol="0" anchor="t">
            <a:spAutoFit/>
          </a:bodyPr>
          <a:lstStyle/>
          <a:p>
            <a:pPr>
              <a:lnSpc>
                <a:spcPct val="150000"/>
              </a:lnSpc>
            </a:pPr>
            <a:r>
              <a:rPr kumimoji="1" lang="ja-JP" altLang="en-US" sz="4800" spc="-150" dirty="0" smtClean="0">
                <a:ln>
                  <a:solidFill>
                    <a:schemeClr val="tx1"/>
                  </a:solidFill>
                </a:ln>
                <a:solidFill>
                  <a:srgbClr val="94D889"/>
                </a:solidFill>
                <a:latin typeface="HGS創英角ｺﾞｼｯｸUB" panose="020B0900000000000000" pitchFamily="50" charset="-128"/>
                <a:ea typeface="HGS創英角ｺﾞｼｯｸUB" panose="020B0900000000000000" pitchFamily="50" charset="-128"/>
              </a:rPr>
              <a:t>　　ベーシックセブン</a:t>
            </a:r>
            <a:endParaRPr kumimoji="1" lang="ja-JP" altLang="en-US" sz="4800" spc="-150" dirty="0">
              <a:ln>
                <a:solidFill>
                  <a:schemeClr val="tx1"/>
                </a:solidFill>
              </a:ln>
              <a:solidFill>
                <a:srgbClr val="94D889"/>
              </a:solidFill>
              <a:latin typeface="HGS創英角ｺﾞｼｯｸUB" pitchFamily="50" charset="-128"/>
              <a:ea typeface="HGS創英角ｺﾞｼｯｸUB" pitchFamily="50" charset="-128"/>
            </a:endParaRPr>
          </a:p>
        </p:txBody>
      </p:sp>
      <p:sp>
        <p:nvSpPr>
          <p:cNvPr id="9" name="テキスト ボックス 8"/>
          <p:cNvSpPr txBox="1"/>
          <p:nvPr/>
        </p:nvSpPr>
        <p:spPr>
          <a:xfrm>
            <a:off x="36214" y="8515052"/>
            <a:ext cx="7334965" cy="1138773"/>
          </a:xfrm>
          <a:prstGeom prst="rect">
            <a:avLst/>
          </a:prstGeom>
          <a:noFill/>
        </p:spPr>
        <p:txBody>
          <a:bodyPr wrap="square" rtlCol="0">
            <a:spAutoFit/>
          </a:bodyPr>
          <a:lstStyle/>
          <a:p>
            <a:r>
              <a:rPr lang="en-US" altLang="ja-JP" sz="1800" dirty="0" smtClean="0">
                <a:latin typeface="HGS創英角ｺﾞｼｯｸUB" pitchFamily="50" charset="-128"/>
                <a:ea typeface="HGS創英角ｺﾞｼｯｸUB" pitchFamily="50" charset="-128"/>
              </a:rPr>
              <a:t>【</a:t>
            </a:r>
            <a:r>
              <a:rPr lang="ja-JP" altLang="en-US" sz="1800" dirty="0" smtClean="0">
                <a:latin typeface="HGS創英角ｺﾞｼｯｸUB" pitchFamily="50" charset="-128"/>
                <a:ea typeface="HGS創英角ｺﾞｼｯｸUB" pitchFamily="50" charset="-128"/>
              </a:rPr>
              <a:t>お申込み</a:t>
            </a:r>
            <a:r>
              <a:rPr lang="ja-JP" altLang="en-US" sz="1800" dirty="0">
                <a:latin typeface="HGS創英角ｺﾞｼｯｸUB" pitchFamily="50" charset="-128"/>
                <a:ea typeface="HGS創英角ｺﾞｼｯｸUB" pitchFamily="50" charset="-128"/>
              </a:rPr>
              <a:t>・お問い合わせは</a:t>
            </a:r>
            <a:r>
              <a:rPr lang="ja-JP" altLang="en-US" sz="1800" dirty="0" smtClean="0">
                <a:latin typeface="HGS創英角ｺﾞｼｯｸUB" pitchFamily="50" charset="-128"/>
                <a:ea typeface="HGS創英角ｺﾞｼｯｸUB" pitchFamily="50" charset="-128"/>
              </a:rPr>
              <a:t>コチラ</a:t>
            </a:r>
            <a:r>
              <a:rPr lang="en-US" altLang="ja-JP" sz="1800" dirty="0" smtClean="0">
                <a:latin typeface="HGS創英角ｺﾞｼｯｸUB" pitchFamily="50" charset="-128"/>
                <a:ea typeface="HGS創英角ｺﾞｼｯｸUB" pitchFamily="50" charset="-128"/>
              </a:rPr>
              <a:t>】</a:t>
            </a:r>
            <a:endParaRPr lang="en-US" altLang="ja-JP" sz="1800" dirty="0">
              <a:latin typeface="メイリオ" panose="020B0604030504040204" pitchFamily="50" charset="-128"/>
              <a:ea typeface="メイリオ" panose="020B0604030504040204" pitchFamily="50" charset="-128"/>
            </a:endParaRPr>
          </a:p>
          <a:p>
            <a:r>
              <a:rPr lang="ja-JP" altLang="en-US" sz="1800" dirty="0" smtClean="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日本</a:t>
            </a:r>
            <a:r>
              <a:rPr lang="ja-JP" altLang="en-US" sz="1600" dirty="0">
                <a:latin typeface="メイリオ" panose="020B0604030504040204" pitchFamily="50" charset="-128"/>
                <a:ea typeface="メイリオ" panose="020B0604030504040204" pitchFamily="50" charset="-128"/>
              </a:rPr>
              <a:t>コアコンディショニング協会</a:t>
            </a:r>
            <a:r>
              <a:rPr lang="en-US" altLang="ja-JP" sz="1600" dirty="0">
                <a:latin typeface="メイリオ" panose="020B0604030504040204" pitchFamily="50" charset="-128"/>
                <a:ea typeface="メイリオ" panose="020B0604030504040204" pitchFamily="50" charset="-128"/>
              </a:rPr>
              <a:t>(JCCA)</a:t>
            </a:r>
            <a:r>
              <a:rPr lang="ja-JP" altLang="en-US" sz="1600" dirty="0">
                <a:latin typeface="メイリオ" panose="020B0604030504040204" pitchFamily="50" charset="-128"/>
                <a:ea typeface="メイリオ" panose="020B0604030504040204" pitchFamily="50" charset="-128"/>
              </a:rPr>
              <a:t>ホームページの下記</a:t>
            </a:r>
            <a:r>
              <a:rPr lang="en-US" altLang="ja-JP" sz="1600" dirty="0" smtClean="0">
                <a:latin typeface="メイリオ" panose="020B0604030504040204" pitchFamily="50" charset="-128"/>
                <a:ea typeface="メイリオ" panose="020B0604030504040204" pitchFamily="50" charset="-128"/>
              </a:rPr>
              <a:t>URL</a:t>
            </a:r>
            <a:r>
              <a:rPr lang="ja-JP" altLang="en-US" sz="1600" dirty="0" smtClean="0">
                <a:latin typeface="メイリオ" panose="020B0604030504040204" pitchFamily="50" charset="-128"/>
                <a:ea typeface="メイリオ" panose="020B0604030504040204" pitchFamily="50" charset="-128"/>
              </a:rPr>
              <a:t>より</a:t>
            </a:r>
            <a:endParaRPr lang="en-US" altLang="ja-JP" sz="1600" dirty="0" smtClean="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お申込みをお願い致します。</a:t>
            </a:r>
            <a:endParaRPr lang="en-US" altLang="ja-JP" sz="1600" dirty="0" smtClean="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rPr>
              <a:t>https</a:t>
            </a:r>
            <a:r>
              <a:rPr lang="en-US" altLang="ja-JP" sz="1600" dirty="0">
                <a:latin typeface="メイリオ" panose="020B0604030504040204" pitchFamily="50" charset="-128"/>
                <a:ea typeface="メイリオ" panose="020B0604030504040204" pitchFamily="50" charset="-128"/>
              </a:rPr>
              <a:t>://jcca-net.com/seminar_search/view/11057</a:t>
            </a:r>
          </a:p>
        </p:txBody>
      </p:sp>
      <p:pic>
        <p:nvPicPr>
          <p:cNvPr id="8" name="図 7"/>
          <p:cNvPicPr>
            <a:picLocks noChangeAspect="1"/>
          </p:cNvPicPr>
          <p:nvPr/>
        </p:nvPicPr>
        <p:blipFill rotWithShape="1">
          <a:blip r:embed="rId3" cstate="print">
            <a:extLst>
              <a:ext uri="{28A0092B-C50C-407E-A947-70E740481C1C}">
                <a14:useLocalDpi xmlns:a14="http://schemas.microsoft.com/office/drawing/2010/main" val="0"/>
              </a:ext>
            </a:extLst>
          </a:blip>
          <a:srcRect b="8433"/>
          <a:stretch/>
        </p:blipFill>
        <p:spPr>
          <a:xfrm>
            <a:off x="5186233" y="5923068"/>
            <a:ext cx="1991999" cy="2736000"/>
          </a:xfrm>
          <a:prstGeom prst="rect">
            <a:avLst/>
          </a:prstGeom>
          <a:ln w="19050">
            <a:solidFill>
              <a:srgbClr val="FB458F"/>
            </a:solidFill>
            <a:prstDash val="dash"/>
          </a:ln>
          <a:effectLst/>
        </p:spPr>
      </p:pic>
      <p:sp>
        <p:nvSpPr>
          <p:cNvPr id="13" name="円形吹き出し 12"/>
          <p:cNvSpPr/>
          <p:nvPr/>
        </p:nvSpPr>
        <p:spPr>
          <a:xfrm>
            <a:off x="5796855" y="162124"/>
            <a:ext cx="1631657" cy="1058605"/>
          </a:xfrm>
          <a:prstGeom prst="wedgeEllipseCallout">
            <a:avLst>
              <a:gd name="adj1" fmla="val 23574"/>
              <a:gd name="adj2" fmla="val 15088"/>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テキスト ボックス 13"/>
          <p:cNvSpPr txBox="1"/>
          <p:nvPr/>
        </p:nvSpPr>
        <p:spPr>
          <a:xfrm>
            <a:off x="5841373" y="425560"/>
            <a:ext cx="1827690" cy="553998"/>
          </a:xfrm>
          <a:prstGeom prst="rect">
            <a:avLst/>
          </a:prstGeom>
          <a:noFill/>
        </p:spPr>
        <p:txBody>
          <a:bodyPr wrap="square" rtlCol="0">
            <a:spAutoFit/>
          </a:bodyPr>
          <a:lstStyle/>
          <a:p>
            <a:r>
              <a:rPr lang="ja-JP" altLang="en-US" sz="1500" spc="-150" dirty="0" smtClean="0">
                <a:solidFill>
                  <a:srgbClr val="FF6600"/>
                </a:solidFill>
                <a:latin typeface="HGS創英角ｺﾞｼｯｸUB" pitchFamily="50" charset="-128"/>
                <a:ea typeface="HGS創英角ｺﾞｼｯｸUB" pitchFamily="50" charset="-128"/>
              </a:rPr>
              <a:t>ストレッチポール</a:t>
            </a:r>
            <a:endParaRPr lang="en-US" altLang="ja-JP" sz="1500" spc="-150" dirty="0" smtClean="0">
              <a:solidFill>
                <a:srgbClr val="FF6600"/>
              </a:solidFill>
              <a:latin typeface="HGS創英角ｺﾞｼｯｸUB" pitchFamily="50" charset="-128"/>
              <a:ea typeface="HGS創英角ｺﾞｼｯｸUB" pitchFamily="50" charset="-128"/>
            </a:endParaRPr>
          </a:p>
          <a:p>
            <a:r>
              <a:rPr lang="ja-JP" altLang="en-US" sz="1500" spc="-150" dirty="0" smtClean="0">
                <a:solidFill>
                  <a:srgbClr val="FF6600"/>
                </a:solidFill>
                <a:latin typeface="HGS創英角ｺﾞｼｯｸUB" pitchFamily="50" charset="-128"/>
                <a:ea typeface="HGS創英角ｺﾞｼｯｸUB" pitchFamily="50" charset="-128"/>
              </a:rPr>
              <a:t>のセミナーです！</a:t>
            </a:r>
            <a:endParaRPr kumimoji="1" lang="ja-JP" altLang="en-US" sz="1500" spc="-150" dirty="0">
              <a:solidFill>
                <a:srgbClr val="FF6600"/>
              </a:solidFill>
              <a:latin typeface="HGS創英角ｺﾞｼｯｸUB" pitchFamily="50" charset="-128"/>
              <a:ea typeface="HGS創英角ｺﾞｼｯｸUB" pitchFamily="50" charset="-128"/>
            </a:endParaRPr>
          </a:p>
        </p:txBody>
      </p:sp>
      <p:sp>
        <p:nvSpPr>
          <p:cNvPr id="16" name="テキスト ボックス 15"/>
          <p:cNvSpPr txBox="1"/>
          <p:nvPr/>
        </p:nvSpPr>
        <p:spPr>
          <a:xfrm>
            <a:off x="7840" y="6648068"/>
            <a:ext cx="6833999" cy="1938992"/>
          </a:xfrm>
          <a:prstGeom prst="rect">
            <a:avLst/>
          </a:prstGeom>
          <a:noFill/>
        </p:spPr>
        <p:txBody>
          <a:bodyPr wrap="square" rtlCol="0">
            <a:spAutoFit/>
          </a:bodyPr>
          <a:lstStyle/>
          <a:p>
            <a:r>
              <a:rPr kumimoji="1" lang="en-US" altLang="ja-JP" sz="2000" dirty="0" smtClean="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日時</a:t>
            </a:r>
            <a:r>
              <a:rPr kumimoji="1" lang="en-US" altLang="ja-JP" sz="2000" dirty="0" smtClean="0">
                <a:latin typeface="メイリオ" panose="020B0604030504040204" pitchFamily="50" charset="-128"/>
                <a:ea typeface="メイリオ" panose="020B0604030504040204" pitchFamily="50" charset="-128"/>
              </a:rPr>
              <a:t>】2018</a:t>
            </a:r>
            <a:r>
              <a:rPr kumimoji="1" lang="ja-JP" altLang="en-US" sz="2000" dirty="0" smtClean="0">
                <a:latin typeface="メイリオ" panose="020B0604030504040204" pitchFamily="50" charset="-128"/>
                <a:ea typeface="メイリオ" panose="020B0604030504040204" pitchFamily="50" charset="-128"/>
              </a:rPr>
              <a:t>年</a:t>
            </a:r>
            <a:r>
              <a:rPr lang="en-US" altLang="ja-JP" sz="2000" dirty="0">
                <a:latin typeface="メイリオ" panose="020B0604030504040204" pitchFamily="50" charset="-128"/>
                <a:ea typeface="メイリオ" panose="020B0604030504040204" pitchFamily="50" charset="-128"/>
              </a:rPr>
              <a:t>8</a:t>
            </a:r>
            <a:r>
              <a:rPr lang="ja-JP" altLang="en-US" sz="2000" dirty="0" smtClean="0">
                <a:latin typeface="メイリオ" panose="020B0604030504040204" pitchFamily="50" charset="-128"/>
                <a:ea typeface="メイリオ" panose="020B0604030504040204" pitchFamily="50" charset="-128"/>
              </a:rPr>
              <a:t>月</a:t>
            </a:r>
            <a:r>
              <a:rPr lang="en-US" altLang="ja-JP" sz="2000" dirty="0" smtClean="0">
                <a:latin typeface="メイリオ" panose="020B0604030504040204" pitchFamily="50" charset="-128"/>
                <a:ea typeface="メイリオ" panose="020B0604030504040204" pitchFamily="50" charset="-128"/>
              </a:rPr>
              <a:t>25</a:t>
            </a:r>
            <a:r>
              <a:rPr lang="ja-JP" altLang="en-US" sz="2000" dirty="0" smtClean="0">
                <a:latin typeface="メイリオ" panose="020B0604030504040204" pitchFamily="50" charset="-128"/>
                <a:ea typeface="メイリオ" panose="020B0604030504040204" pitchFamily="50" charset="-128"/>
              </a:rPr>
              <a:t>日㈯ </a:t>
            </a:r>
            <a:r>
              <a:rPr kumimoji="1" lang="en-US" altLang="ja-JP" sz="2000" dirty="0" smtClean="0">
                <a:latin typeface="メイリオ" panose="020B0604030504040204" pitchFamily="50" charset="-128"/>
                <a:ea typeface="メイリオ" panose="020B0604030504040204" pitchFamily="50" charset="-128"/>
              </a:rPr>
              <a:t>13:00</a:t>
            </a:r>
            <a:r>
              <a:rPr kumimoji="1" lang="ja-JP" altLang="en-US" sz="2000" dirty="0" smtClean="0">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1</a:t>
            </a:r>
            <a:r>
              <a:rPr lang="en-US" altLang="ja-JP" sz="2000" dirty="0">
                <a:latin typeface="メイリオ" panose="020B0604030504040204" pitchFamily="50" charset="-128"/>
                <a:ea typeface="メイリオ" panose="020B0604030504040204" pitchFamily="50" charset="-128"/>
              </a:rPr>
              <a:t>6</a:t>
            </a:r>
            <a:r>
              <a:rPr kumimoji="1" lang="en-US" altLang="ja-JP" sz="2000" dirty="0" smtClean="0">
                <a:latin typeface="メイリオ" panose="020B0604030504040204" pitchFamily="50" charset="-128"/>
                <a:ea typeface="メイリオ" panose="020B0604030504040204" pitchFamily="50" charset="-128"/>
              </a:rPr>
              <a:t>:00</a:t>
            </a:r>
          </a:p>
          <a:p>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講師</a:t>
            </a:r>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尾陰　由美子</a:t>
            </a:r>
            <a:endParaRPr lang="en-US" altLang="ja-JP" sz="2000" dirty="0" smtClean="0">
              <a:latin typeface="メイリオ" panose="020B0604030504040204" pitchFamily="50" charset="-128"/>
              <a:ea typeface="メイリオ" panose="020B0604030504040204" pitchFamily="50" charset="-128"/>
            </a:endParaRPr>
          </a:p>
          <a:p>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受講料</a:t>
            </a:r>
            <a:r>
              <a:rPr lang="en-US" altLang="ja-JP" sz="2000" dirty="0" smtClean="0">
                <a:latin typeface="メイリオ" panose="020B0604030504040204" pitchFamily="50" charset="-128"/>
                <a:ea typeface="メイリオ" panose="020B0604030504040204" pitchFamily="50" charset="-128"/>
              </a:rPr>
              <a:t>】7,560</a:t>
            </a:r>
            <a:r>
              <a:rPr lang="ja-JP" altLang="en-US" sz="2000" dirty="0" smtClean="0">
                <a:latin typeface="メイリオ" panose="020B0604030504040204" pitchFamily="50" charset="-128"/>
                <a:ea typeface="メイリオ" panose="020B0604030504040204" pitchFamily="50" charset="-128"/>
              </a:rPr>
              <a:t>円（税込）</a:t>
            </a:r>
            <a:endParaRPr lang="en-US" altLang="ja-JP" sz="2000" dirty="0" smtClean="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　　　　再受講</a:t>
            </a:r>
            <a:r>
              <a:rPr lang="en-US" altLang="ja-JP" sz="2000" dirty="0" smtClean="0">
                <a:latin typeface="メイリオ" panose="020B0604030504040204" pitchFamily="50" charset="-128"/>
                <a:ea typeface="メイリオ" panose="020B0604030504040204" pitchFamily="50" charset="-128"/>
              </a:rPr>
              <a:t>1,890</a:t>
            </a:r>
            <a:r>
              <a:rPr lang="ja-JP" altLang="en-US" sz="2000" dirty="0" smtClean="0">
                <a:latin typeface="メイリオ" panose="020B0604030504040204" pitchFamily="50" charset="-128"/>
                <a:ea typeface="メイリオ" panose="020B0604030504040204" pitchFamily="50" charset="-128"/>
              </a:rPr>
              <a:t>円（税込）</a:t>
            </a:r>
            <a:endParaRPr lang="en-US" altLang="ja-JP" sz="2000" dirty="0" smtClean="0">
              <a:latin typeface="メイリオ" panose="020B0604030504040204" pitchFamily="50" charset="-128"/>
              <a:ea typeface="メイリオ" panose="020B0604030504040204" pitchFamily="50" charset="-128"/>
            </a:endParaRPr>
          </a:p>
          <a:p>
            <a:r>
              <a:rPr lang="en-US" altLang="ja-JP" sz="2000" dirty="0" smtClean="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持ち物</a:t>
            </a:r>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動きやすい服装、筆記用具　</a:t>
            </a:r>
            <a:endParaRPr lang="en-US" altLang="ja-JP" sz="2000" dirty="0" smtClean="0">
              <a:latin typeface="メイリオ" panose="020B0604030504040204" pitchFamily="50" charset="-128"/>
              <a:ea typeface="メイリオ" panose="020B0604030504040204" pitchFamily="50" charset="-128"/>
            </a:endParaRPr>
          </a:p>
          <a:p>
            <a:r>
              <a:rPr lang="ja-JP" altLang="en-US" sz="2000" dirty="0" smtClean="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シューズ不要</a:t>
            </a:r>
            <a:endParaRPr lang="en-US" altLang="ja-JP" sz="2000" dirty="0" smtClean="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211280" y="1404258"/>
            <a:ext cx="7138701" cy="2862322"/>
          </a:xfrm>
          <a:prstGeom prst="rect">
            <a:avLst/>
          </a:prstGeom>
          <a:noFill/>
        </p:spPr>
        <p:txBody>
          <a:bodyPr wrap="square" rtlCol="0">
            <a:spAutoFit/>
          </a:bodyPr>
          <a:lstStyle/>
          <a:p>
            <a:r>
              <a:rPr lang="ja-JP" altLang="en-US" sz="1800" dirty="0" smtClean="0">
                <a:latin typeface="+mj-ea"/>
                <a:ea typeface="+mj-ea"/>
              </a:rPr>
              <a:t>　　尾</a:t>
            </a:r>
            <a:r>
              <a:rPr lang="ja-JP" altLang="en-US" sz="1800" dirty="0">
                <a:latin typeface="+mj-ea"/>
                <a:ea typeface="+mj-ea"/>
              </a:rPr>
              <a:t>陰由美子が</a:t>
            </a:r>
            <a:r>
              <a:rPr lang="ja-JP" altLang="en-US" sz="1800" dirty="0" smtClean="0">
                <a:latin typeface="+mj-ea"/>
                <a:ea typeface="+mj-ea"/>
              </a:rPr>
              <a:t>教える</a:t>
            </a:r>
            <a:r>
              <a:rPr lang="en-US" altLang="ja-JP" sz="1800" dirty="0" smtClean="0">
                <a:latin typeface="+mj-ea"/>
                <a:ea typeface="+mj-ea"/>
              </a:rPr>
              <a:t>『</a:t>
            </a:r>
            <a:r>
              <a:rPr lang="ja-JP" altLang="en-US" sz="1800" dirty="0" smtClean="0">
                <a:latin typeface="+mj-ea"/>
                <a:ea typeface="+mj-ea"/>
              </a:rPr>
              <a:t>ストレッチポールベーシックセブン</a:t>
            </a:r>
            <a:r>
              <a:rPr lang="en-US" altLang="ja-JP" sz="1800" dirty="0" smtClean="0">
                <a:latin typeface="+mj-ea"/>
                <a:ea typeface="+mj-ea"/>
              </a:rPr>
              <a:t>』</a:t>
            </a:r>
            <a:r>
              <a:rPr lang="ja-JP" altLang="en-US" sz="1800" dirty="0" smtClean="0">
                <a:latin typeface="+mj-ea"/>
                <a:ea typeface="+mj-ea"/>
              </a:rPr>
              <a:t>です</a:t>
            </a:r>
            <a:r>
              <a:rPr lang="ja-JP" altLang="en-US" sz="1800" dirty="0">
                <a:latin typeface="+mj-ea"/>
                <a:ea typeface="+mj-ea"/>
              </a:rPr>
              <a:t>。</a:t>
            </a:r>
            <a:br>
              <a:rPr lang="ja-JP" altLang="en-US" sz="1800" dirty="0">
                <a:latin typeface="+mj-ea"/>
                <a:ea typeface="+mj-ea"/>
              </a:rPr>
            </a:br>
            <a:r>
              <a:rPr lang="ja-JP" altLang="en-US" sz="1800" dirty="0">
                <a:latin typeface="+mj-ea"/>
                <a:ea typeface="+mj-ea"/>
              </a:rPr>
              <a:t>姿勢改善や機能改善にもってこいのツールですが、ただ単にエクササイズ習得に終わらないことが大切です。</a:t>
            </a:r>
            <a:br>
              <a:rPr lang="ja-JP" altLang="en-US" sz="1800" dirty="0">
                <a:latin typeface="+mj-ea"/>
                <a:ea typeface="+mj-ea"/>
              </a:rPr>
            </a:br>
            <a:r>
              <a:rPr lang="ja-JP" altLang="en-US" sz="1800" dirty="0">
                <a:latin typeface="+mj-ea"/>
                <a:ea typeface="+mj-ea"/>
              </a:rPr>
              <a:t>ストレッチポールを生かすも殺すも指導者次第。</a:t>
            </a:r>
            <a:r>
              <a:rPr lang="en-US" altLang="ja-JP" sz="1800" dirty="0">
                <a:latin typeface="+mj-ea"/>
                <a:ea typeface="+mj-ea"/>
              </a:rPr>
              <a:t>JCCA</a:t>
            </a:r>
            <a:r>
              <a:rPr lang="ja-JP" altLang="en-US" sz="1800" dirty="0">
                <a:latin typeface="+mj-ea"/>
                <a:ea typeface="+mj-ea"/>
              </a:rPr>
              <a:t>のコンテンツをきちんと正確に理解し、それが指導者としては表現できてこそ、また一般の方は体現できてこそ価値ある体験へと繋がります。</a:t>
            </a:r>
            <a:br>
              <a:rPr lang="ja-JP" altLang="en-US" sz="1800" dirty="0">
                <a:latin typeface="+mj-ea"/>
                <a:ea typeface="+mj-ea"/>
              </a:rPr>
            </a:br>
            <a:r>
              <a:rPr lang="ja-JP" altLang="en-US" sz="1800" dirty="0">
                <a:latin typeface="+mj-ea"/>
                <a:ea typeface="+mj-ea"/>
              </a:rPr>
              <a:t>発育発達理論を押さえた上でのコアコンディショニングの考え方を知識と身体で学ぶ</a:t>
            </a:r>
            <a:r>
              <a:rPr lang="en-US" altLang="ja-JP" sz="1800" dirty="0">
                <a:latin typeface="+mj-ea"/>
                <a:ea typeface="+mj-ea"/>
              </a:rPr>
              <a:t>3</a:t>
            </a:r>
            <a:r>
              <a:rPr lang="ja-JP" altLang="en-US" sz="1800" dirty="0">
                <a:latin typeface="+mj-ea"/>
                <a:ea typeface="+mj-ea"/>
              </a:rPr>
              <a:t>時間のセミナーです。</a:t>
            </a:r>
            <a:br>
              <a:rPr lang="ja-JP" altLang="en-US" sz="1800" dirty="0">
                <a:latin typeface="+mj-ea"/>
                <a:ea typeface="+mj-ea"/>
              </a:rPr>
            </a:br>
            <a:r>
              <a:rPr lang="ja-JP" altLang="en-US" sz="1800" dirty="0" smtClean="0">
                <a:latin typeface="+mj-ea"/>
                <a:ea typeface="+mj-ea"/>
              </a:rPr>
              <a:t>　　運動</a:t>
            </a:r>
            <a:r>
              <a:rPr lang="ja-JP" altLang="en-US" sz="1800" dirty="0">
                <a:latin typeface="+mj-ea"/>
                <a:ea typeface="+mj-ea"/>
              </a:rPr>
              <a:t>指導歴</a:t>
            </a:r>
            <a:r>
              <a:rPr lang="en-US" altLang="ja-JP" sz="1800" dirty="0">
                <a:latin typeface="+mj-ea"/>
                <a:ea typeface="+mj-ea"/>
              </a:rPr>
              <a:t>38</a:t>
            </a:r>
            <a:r>
              <a:rPr lang="ja-JP" altLang="en-US" sz="1800" dirty="0">
                <a:latin typeface="+mj-ea"/>
                <a:ea typeface="+mj-ea"/>
              </a:rPr>
              <a:t>年、指導者育成</a:t>
            </a:r>
            <a:r>
              <a:rPr lang="en-US" altLang="ja-JP" sz="1800" dirty="0">
                <a:latin typeface="+mj-ea"/>
                <a:ea typeface="+mj-ea"/>
              </a:rPr>
              <a:t>2000</a:t>
            </a:r>
            <a:r>
              <a:rPr lang="ja-JP" altLang="en-US" sz="1800" dirty="0">
                <a:latin typeface="+mj-ea"/>
                <a:ea typeface="+mj-ea"/>
              </a:rPr>
              <a:t>名以上、年間１５０セミナーを</a:t>
            </a:r>
            <a:r>
              <a:rPr lang="ja-JP" altLang="en-US" sz="1800" dirty="0" smtClean="0">
                <a:latin typeface="+mj-ea"/>
                <a:ea typeface="+mj-ea"/>
              </a:rPr>
              <a:t>こなす尾</a:t>
            </a:r>
            <a:r>
              <a:rPr lang="ja-JP" altLang="en-US" sz="1800" dirty="0">
                <a:latin typeface="+mj-ea"/>
                <a:ea typeface="+mj-ea"/>
              </a:rPr>
              <a:t>陰由美子から学ぶ貴重な「ベーシックセブン」です。</a:t>
            </a:r>
            <a:endParaRPr kumimoji="1" lang="ja-JP" altLang="en-US" sz="1800" dirty="0">
              <a:latin typeface="+mj-ea"/>
              <a:ea typeface="+mj-ea"/>
            </a:endParaRPr>
          </a:p>
        </p:txBody>
      </p:sp>
      <p:grpSp>
        <p:nvGrpSpPr>
          <p:cNvPr id="17" name="グループ化 16"/>
          <p:cNvGrpSpPr/>
          <p:nvPr/>
        </p:nvGrpSpPr>
        <p:grpSpPr>
          <a:xfrm>
            <a:off x="5507041" y="7362924"/>
            <a:ext cx="1842939" cy="1296144"/>
            <a:chOff x="281508" y="9091116"/>
            <a:chExt cx="1842939" cy="1296144"/>
          </a:xfrm>
        </p:grpSpPr>
        <p:sp>
          <p:nvSpPr>
            <p:cNvPr id="18" name="円形吹き出し 17"/>
            <p:cNvSpPr/>
            <p:nvPr/>
          </p:nvSpPr>
          <p:spPr>
            <a:xfrm>
              <a:off x="281508" y="9091116"/>
              <a:ext cx="1547734" cy="1296144"/>
            </a:xfrm>
            <a:prstGeom prst="wedgeEllipseCallout">
              <a:avLst>
                <a:gd name="adj1" fmla="val -10074"/>
                <a:gd name="adj2" fmla="val -57553"/>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296757" y="9451156"/>
              <a:ext cx="1827690" cy="553998"/>
            </a:xfrm>
            <a:prstGeom prst="rect">
              <a:avLst/>
            </a:prstGeom>
            <a:noFill/>
          </p:spPr>
          <p:txBody>
            <a:bodyPr wrap="square" rtlCol="0">
              <a:spAutoFit/>
            </a:bodyPr>
            <a:lstStyle/>
            <a:p>
              <a:r>
                <a:rPr lang="ja-JP" altLang="en-US" sz="1500" spc="-150" dirty="0" smtClean="0">
                  <a:solidFill>
                    <a:srgbClr val="FF6600"/>
                  </a:solidFill>
                  <a:latin typeface="HGS創英角ｺﾞｼｯｸUB" pitchFamily="50" charset="-128"/>
                  <a:ea typeface="HGS創英角ｺﾞｼｯｸUB" pitchFamily="50" charset="-128"/>
                </a:rPr>
                <a:t>どなたで</a:t>
              </a:r>
              <a:r>
                <a:rPr lang="ja-JP" altLang="en-US" sz="1500" spc="-150" dirty="0">
                  <a:solidFill>
                    <a:srgbClr val="FF6600"/>
                  </a:solidFill>
                  <a:latin typeface="HGS創英角ｺﾞｼｯｸUB" pitchFamily="50" charset="-128"/>
                  <a:ea typeface="HGS創英角ｺﾞｼｯｸUB" pitchFamily="50" charset="-128"/>
                </a:rPr>
                <a:t>も</a:t>
              </a:r>
              <a:r>
                <a:rPr lang="ja-JP" altLang="en-US" sz="1500" spc="-150" dirty="0" smtClean="0">
                  <a:solidFill>
                    <a:srgbClr val="FF6600"/>
                  </a:solidFill>
                  <a:latin typeface="HGS創英角ｺﾞｼｯｸUB" pitchFamily="50" charset="-128"/>
                  <a:ea typeface="HGS創英角ｺﾞｼｯｸUB" pitchFamily="50" charset="-128"/>
                </a:rPr>
                <a:t>ご参加</a:t>
              </a:r>
              <a:endParaRPr lang="en-US" altLang="ja-JP" sz="1500" spc="-150" dirty="0" smtClean="0">
                <a:solidFill>
                  <a:srgbClr val="FF6600"/>
                </a:solidFill>
                <a:latin typeface="HGS創英角ｺﾞｼｯｸUB" pitchFamily="50" charset="-128"/>
                <a:ea typeface="HGS創英角ｺﾞｼｯｸUB" pitchFamily="50" charset="-128"/>
              </a:endParaRPr>
            </a:p>
            <a:p>
              <a:r>
                <a:rPr lang="ja-JP" altLang="en-US" sz="1500" spc="-150" dirty="0" smtClean="0">
                  <a:solidFill>
                    <a:srgbClr val="FF6600"/>
                  </a:solidFill>
                  <a:latin typeface="HGS創英角ｺﾞｼｯｸUB" pitchFamily="50" charset="-128"/>
                  <a:ea typeface="HGS創英角ｺﾞｼｯｸUB" pitchFamily="50" charset="-128"/>
                </a:rPr>
                <a:t>いただけます！</a:t>
              </a:r>
              <a:endParaRPr kumimoji="1" lang="ja-JP" altLang="en-US" sz="1500" spc="-150" dirty="0">
                <a:solidFill>
                  <a:srgbClr val="FF6600"/>
                </a:solidFill>
                <a:latin typeface="HGS創英角ｺﾞｼｯｸUB" pitchFamily="50" charset="-128"/>
                <a:ea typeface="HGS創英角ｺﾞｼｯｸUB" pitchFamily="50" charset="-128"/>
              </a:endParaRPr>
            </a:p>
          </p:txBody>
        </p:sp>
      </p:grpSp>
      <p:pic>
        <p:nvPicPr>
          <p:cNvPr id="2" name="図 1"/>
          <p:cNvPicPr>
            <a:picLocks noChangeAspect="1"/>
          </p:cNvPicPr>
          <p:nvPr/>
        </p:nvPicPr>
        <p:blipFill rotWithShape="1">
          <a:blip r:embed="rId4" cstate="print">
            <a:extLst>
              <a:ext uri="{28A0092B-C50C-407E-A947-70E740481C1C}">
                <a14:useLocalDpi xmlns:a14="http://schemas.microsoft.com/office/drawing/2010/main" val="0"/>
              </a:ext>
            </a:extLst>
          </a:blip>
          <a:srcRect l="552" t="16317" r="282" b="13681"/>
          <a:stretch/>
        </p:blipFill>
        <p:spPr>
          <a:xfrm>
            <a:off x="360000" y="4410820"/>
            <a:ext cx="4284000" cy="2016000"/>
          </a:xfrm>
          <a:prstGeom prst="rect">
            <a:avLst/>
          </a:prstGeom>
          <a:ln w="31750">
            <a:solidFill>
              <a:schemeClr val="accent6">
                <a:lumMod val="75000"/>
              </a:schemeClr>
            </a:solidFill>
            <a:prstDash val="dash"/>
          </a:ln>
        </p:spPr>
      </p:pic>
      <p:sp>
        <p:nvSpPr>
          <p:cNvPr id="20" name="テキスト ボックス 19"/>
          <p:cNvSpPr txBox="1"/>
          <p:nvPr/>
        </p:nvSpPr>
        <p:spPr>
          <a:xfrm>
            <a:off x="232478" y="9667180"/>
            <a:ext cx="7138701" cy="830997"/>
          </a:xfrm>
          <a:prstGeom prst="rect">
            <a:avLst/>
          </a:prstGeom>
          <a:solidFill>
            <a:schemeClr val="bg1"/>
          </a:solidFill>
        </p:spPr>
        <p:txBody>
          <a:bodyPr wrap="square" rtlCol="0">
            <a:spAutoFit/>
          </a:bodyPr>
          <a:lstStyle/>
          <a:p>
            <a:r>
              <a:rPr kumimoji="1" lang="ja-JP" altLang="en-US" sz="1600" dirty="0" smtClean="0">
                <a:solidFill>
                  <a:srgbClr val="FF6600"/>
                </a:solidFill>
                <a:latin typeface="HGPｺﾞｼｯｸM" panose="020B0600000000000000" pitchFamily="50" charset="-128"/>
                <a:ea typeface="HGPｺﾞｼｯｸM" panose="020B0600000000000000" pitchFamily="50" charset="-128"/>
              </a:rPr>
              <a:t>もっと学びたい方は、同日開催の「尾陰由美子の</a:t>
            </a:r>
            <a:r>
              <a:rPr lang="ja-JP" altLang="en-US" sz="1600" dirty="0" smtClean="0">
                <a:solidFill>
                  <a:srgbClr val="FF6600"/>
                </a:solidFill>
                <a:latin typeface="HGPｺﾞｼｯｸM" panose="020B0600000000000000" pitchFamily="50" charset="-128"/>
                <a:ea typeface="HGPｺﾞｼｯｸM" panose="020B0600000000000000" pitchFamily="50" charset="-128"/>
              </a:rPr>
              <a:t>ストレッチポール活用セミナー</a:t>
            </a:r>
            <a:r>
              <a:rPr kumimoji="1" lang="ja-JP" altLang="en-US" sz="1600" dirty="0" smtClean="0">
                <a:solidFill>
                  <a:srgbClr val="FF6600"/>
                </a:solidFill>
                <a:latin typeface="HGPｺﾞｼｯｸM" panose="020B0600000000000000" pitchFamily="50" charset="-128"/>
                <a:ea typeface="HGPｺﾞｼｯｸM" panose="020B0600000000000000" pitchFamily="50" charset="-128"/>
              </a:rPr>
              <a:t>」が</a:t>
            </a:r>
            <a:endParaRPr kumimoji="1" lang="en-US" altLang="ja-JP" sz="1600" dirty="0" smtClean="0">
              <a:solidFill>
                <a:srgbClr val="FF6600"/>
              </a:solidFill>
              <a:latin typeface="HGPｺﾞｼｯｸM" panose="020B0600000000000000" pitchFamily="50" charset="-128"/>
              <a:ea typeface="HGPｺﾞｼｯｸM" panose="020B0600000000000000" pitchFamily="50" charset="-128"/>
            </a:endParaRPr>
          </a:p>
          <a:p>
            <a:r>
              <a:rPr kumimoji="1" lang="ja-JP" altLang="en-US" sz="1600" dirty="0" smtClean="0">
                <a:solidFill>
                  <a:srgbClr val="FF6600"/>
                </a:solidFill>
                <a:latin typeface="HGPｺﾞｼｯｸM" panose="020B0600000000000000" pitchFamily="50" charset="-128"/>
                <a:ea typeface="HGPｺﾞｼｯｸM" panose="020B0600000000000000" pitchFamily="50" charset="-128"/>
              </a:rPr>
              <a:t>お勧め！時間は</a:t>
            </a:r>
            <a:r>
              <a:rPr kumimoji="1" lang="en-US" altLang="ja-JP" sz="1600" dirty="0" smtClean="0">
                <a:solidFill>
                  <a:srgbClr val="FF6600"/>
                </a:solidFill>
                <a:latin typeface="HGPｺﾞｼｯｸM" panose="020B0600000000000000" pitchFamily="50" charset="-128"/>
                <a:ea typeface="HGPｺﾞｼｯｸM" panose="020B0600000000000000" pitchFamily="50" charset="-128"/>
              </a:rPr>
              <a:t>16</a:t>
            </a:r>
            <a:r>
              <a:rPr kumimoji="1" lang="ja-JP" altLang="en-US" sz="1600" dirty="0" smtClean="0">
                <a:solidFill>
                  <a:srgbClr val="FF6600"/>
                </a:solidFill>
                <a:latin typeface="HGPｺﾞｼｯｸM" panose="020B0600000000000000" pitchFamily="50" charset="-128"/>
                <a:ea typeface="HGPｺﾞｼｯｸM" panose="020B0600000000000000" pitchFamily="50" charset="-128"/>
              </a:rPr>
              <a:t>：</a:t>
            </a:r>
            <a:r>
              <a:rPr kumimoji="1" lang="en-US" altLang="ja-JP" sz="1600" dirty="0" smtClean="0">
                <a:solidFill>
                  <a:srgbClr val="FF6600"/>
                </a:solidFill>
                <a:latin typeface="HGPｺﾞｼｯｸM" panose="020B0600000000000000" pitchFamily="50" charset="-128"/>
                <a:ea typeface="HGPｺﾞｼｯｸM" panose="020B0600000000000000" pitchFamily="50" charset="-128"/>
              </a:rPr>
              <a:t>30</a:t>
            </a:r>
            <a:r>
              <a:rPr kumimoji="1" lang="ja-JP" altLang="en-US" sz="1600" dirty="0" smtClean="0">
                <a:solidFill>
                  <a:srgbClr val="FF6600"/>
                </a:solidFill>
                <a:latin typeface="HGPｺﾞｼｯｸM" panose="020B0600000000000000" pitchFamily="50" charset="-128"/>
                <a:ea typeface="HGPｺﾞｼｯｸM" panose="020B0600000000000000" pitchFamily="50" charset="-128"/>
              </a:rPr>
              <a:t>～</a:t>
            </a:r>
            <a:r>
              <a:rPr kumimoji="1" lang="en-US" altLang="ja-JP" sz="1600" dirty="0" smtClean="0">
                <a:solidFill>
                  <a:srgbClr val="FF6600"/>
                </a:solidFill>
                <a:latin typeface="HGPｺﾞｼｯｸM" panose="020B0600000000000000" pitchFamily="50" charset="-128"/>
                <a:ea typeface="HGPｺﾞｼｯｸM" panose="020B0600000000000000" pitchFamily="50" charset="-128"/>
              </a:rPr>
              <a:t>18</a:t>
            </a:r>
            <a:r>
              <a:rPr kumimoji="1" lang="ja-JP" altLang="en-US" sz="1600" dirty="0" smtClean="0">
                <a:solidFill>
                  <a:srgbClr val="FF6600"/>
                </a:solidFill>
                <a:latin typeface="HGPｺﾞｼｯｸM" panose="020B0600000000000000" pitchFamily="50" charset="-128"/>
                <a:ea typeface="HGPｺﾞｼｯｸM" panose="020B0600000000000000" pitchFamily="50" charset="-128"/>
              </a:rPr>
              <a:t>：</a:t>
            </a:r>
            <a:r>
              <a:rPr kumimoji="1" lang="en-US" altLang="ja-JP" sz="1600" dirty="0" smtClean="0">
                <a:solidFill>
                  <a:srgbClr val="FF6600"/>
                </a:solidFill>
                <a:latin typeface="HGPｺﾞｼｯｸM" panose="020B0600000000000000" pitchFamily="50" charset="-128"/>
                <a:ea typeface="HGPｺﾞｼｯｸM" panose="020B0600000000000000" pitchFamily="50" charset="-128"/>
              </a:rPr>
              <a:t>30</a:t>
            </a:r>
            <a:r>
              <a:rPr lang="ja-JP" altLang="en-US" sz="1600" dirty="0" err="1" smtClean="0">
                <a:solidFill>
                  <a:srgbClr val="FF6600"/>
                </a:solidFill>
                <a:latin typeface="HGPｺﾞｼｯｸM" panose="020B0600000000000000" pitchFamily="50" charset="-128"/>
                <a:ea typeface="HGPｺﾞｼｯｸM" panose="020B0600000000000000" pitchFamily="50" charset="-128"/>
              </a:rPr>
              <a:t>。</a:t>
            </a:r>
            <a:r>
              <a:rPr kumimoji="1" lang="ja-JP" altLang="en-US" sz="1600" dirty="0" smtClean="0">
                <a:solidFill>
                  <a:srgbClr val="FF6600"/>
                </a:solidFill>
                <a:latin typeface="HGPｺﾞｼｯｸM" panose="020B0600000000000000" pitchFamily="50" charset="-128"/>
                <a:ea typeface="HGPｺﾞｼｯｸM" panose="020B0600000000000000" pitchFamily="50" charset="-128"/>
              </a:rPr>
              <a:t>申込みは下記の「からだの学舎</a:t>
            </a:r>
            <a:r>
              <a:rPr kumimoji="1" lang="en-US" altLang="ja-JP" sz="1600" dirty="0" smtClean="0">
                <a:solidFill>
                  <a:srgbClr val="FF6600"/>
                </a:solidFill>
                <a:latin typeface="HGPｺﾞｼｯｸM" panose="020B0600000000000000" pitchFamily="50" charset="-128"/>
                <a:ea typeface="HGPｺﾞｼｯｸM" panose="020B0600000000000000" pitchFamily="50" charset="-128"/>
              </a:rPr>
              <a:t>Re-fit</a:t>
            </a:r>
            <a:r>
              <a:rPr kumimoji="1" lang="ja-JP" altLang="en-US" sz="1600" dirty="0" smtClean="0">
                <a:solidFill>
                  <a:srgbClr val="FF6600"/>
                </a:solidFill>
                <a:latin typeface="HGPｺﾞｼｯｸM" panose="020B0600000000000000" pitchFamily="50" charset="-128"/>
                <a:ea typeface="HGPｺﾞｼｯｸM" panose="020B0600000000000000" pitchFamily="50" charset="-128"/>
              </a:rPr>
              <a:t>」まで。</a:t>
            </a:r>
            <a:r>
              <a:rPr lang="en-US" altLang="ja-JP" sz="1600" dirty="0" smtClean="0">
                <a:solidFill>
                  <a:srgbClr val="FF6600"/>
                </a:solidFill>
                <a:latin typeface="HGPｺﾞｼｯｸM" panose="020B0600000000000000" pitchFamily="50" charset="-128"/>
                <a:ea typeface="HGPｺﾞｼｯｸM" panose="020B0600000000000000" pitchFamily="50" charset="-128"/>
              </a:rPr>
              <a:t>https</a:t>
            </a:r>
            <a:r>
              <a:rPr lang="en-US" altLang="ja-JP" sz="1600" dirty="0">
                <a:solidFill>
                  <a:srgbClr val="FF6600"/>
                </a:solidFill>
                <a:latin typeface="HGPｺﾞｼｯｸM" panose="020B0600000000000000" pitchFamily="50" charset="-128"/>
                <a:ea typeface="HGPｺﾞｼｯｸM" panose="020B0600000000000000" pitchFamily="50" charset="-128"/>
              </a:rPr>
              <a:t>://karadanomanabiya.com/info/seminar/5611/</a:t>
            </a:r>
            <a:endParaRPr kumimoji="1" lang="en-US" altLang="ja-JP" sz="1600" dirty="0" smtClean="0">
              <a:solidFill>
                <a:srgbClr val="FF6600"/>
              </a:solidFill>
              <a:latin typeface="HGPｺﾞｼｯｸM" panose="020B0600000000000000" pitchFamily="50" charset="-128"/>
              <a:ea typeface="HGPｺﾞｼｯｸM" panose="020B0600000000000000" pitchFamily="50" charset="-128"/>
            </a:endParaRPr>
          </a:p>
        </p:txBody>
      </p:sp>
      <p:pic>
        <p:nvPicPr>
          <p:cNvPr id="15" name="図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359811">
            <a:off x="4854318" y="4423467"/>
            <a:ext cx="1890001" cy="1260000"/>
          </a:xfrm>
          <a:prstGeom prst="rect">
            <a:avLst/>
          </a:prstGeom>
          <a:ln w="34925">
            <a:solidFill>
              <a:schemeClr val="accent6">
                <a:lumMod val="75000"/>
              </a:schemeClr>
            </a:solidFill>
            <a:prstDash val="dash"/>
          </a:ln>
        </p:spPr>
      </p:pic>
    </p:spTree>
    <p:extLst>
      <p:ext uri="{BB962C8B-B14F-4D97-AF65-F5344CB8AC3E}">
        <p14:creationId xmlns:p14="http://schemas.microsoft.com/office/powerpoint/2010/main" val="958442999"/>
      </p:ext>
    </p:extLst>
  </p:cSld>
  <p:clrMapOvr>
    <a:masterClrMapping/>
  </p:clrMapOvr>
</p:sld>
</file>

<file path=ppt/theme/theme1.xml><?xml version="1.0" encoding="utf-8"?>
<a:theme xmlns:a="http://schemas.openxmlformats.org/drawingml/2006/main" name="A4サイズ新規ファイル">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5B89704-7625-4F37-9BB8-F2D0D5542B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スポーツ部員募集チラシ</Template>
  <TotalTime>0</TotalTime>
  <Words>82</Words>
  <Application>Microsoft Office PowerPoint</Application>
  <PresentationFormat>ユーザー設定</PresentationFormat>
  <Paragraphs>19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HGPｺﾞｼｯｸM</vt:lpstr>
      <vt:lpstr>HGS創英角ｺﾞｼｯｸUB</vt:lpstr>
      <vt:lpstr>ＭＳ Ｐゴシック</vt:lpstr>
      <vt:lpstr>メイリオ</vt:lpstr>
      <vt:lpstr>Arial</vt:lpstr>
      <vt:lpstr>Calibri</vt:lpstr>
      <vt:lpstr>A4サイズ新規ファイル</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2018-07-12T06:16:48Z</dcterms:created>
  <dcterms:modified xsi:type="dcterms:W3CDTF">2018-07-12T08:04:43Z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TC027761589991</vt:lpwstr>
  </property>
</Properties>
</file>