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5" autoAdjust="0"/>
    <p:restoredTop sz="94660"/>
  </p:normalViewPr>
  <p:slideViewPr>
    <p:cSldViewPr snapToGrid="0" showGuides="1">
      <p:cViewPr varScale="1">
        <p:scale>
          <a:sx n="80" d="100"/>
          <a:sy n="80" d="100"/>
        </p:scale>
        <p:origin x="3066" y="1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35573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90909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115964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399789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406660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111588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376717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303766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56158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3576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9F4DFC-C119-4106-987D-02A3D321A0FC}" type="datetimeFigureOut">
              <a:rPr kumimoji="1" lang="ja-JP" altLang="en-US" smtClean="0"/>
              <a:t>2019/5/7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178173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59F4DFC-C119-4106-987D-02A3D321A0FC}" type="datetimeFigureOut">
              <a:rPr kumimoji="1" lang="ja-JP" altLang="en-US" smtClean="0"/>
              <a:t>2019/5/7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F3E752B-4BA3-4D6D-8AEF-9147591C64E4}" type="slidenum">
              <a:rPr kumimoji="1" lang="ja-JP" altLang="en-US" smtClean="0"/>
              <a:t>‹#›</a:t>
            </a:fld>
            <a:endParaRPr kumimoji="1" lang="ja-JP" altLang="en-US"/>
          </a:p>
        </p:txBody>
      </p:sp>
    </p:spTree>
    <p:extLst>
      <p:ext uri="{BB962C8B-B14F-4D97-AF65-F5344CB8AC3E}">
        <p14:creationId xmlns:p14="http://schemas.microsoft.com/office/powerpoint/2010/main" val="529955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6000" r="-46000"/>
          </a:stretch>
        </a:blipFill>
        <a:effectLst/>
      </p:bgPr>
    </p:bg>
    <p:spTree>
      <p:nvGrpSpPr>
        <p:cNvPr id="1" name=""/>
        <p:cNvGrpSpPr/>
        <p:nvPr/>
      </p:nvGrpSpPr>
      <p:grpSpPr>
        <a:xfrm>
          <a:off x="0" y="0"/>
          <a:ext cx="0" cy="0"/>
          <a:chOff x="0" y="0"/>
          <a:chExt cx="0" cy="0"/>
        </a:xfrm>
      </p:grpSpPr>
      <p:sp>
        <p:nvSpPr>
          <p:cNvPr id="7" name="正方形/長方形 6"/>
          <p:cNvSpPr/>
          <p:nvPr/>
        </p:nvSpPr>
        <p:spPr>
          <a:xfrm>
            <a:off x="0" y="804908"/>
            <a:ext cx="6853158" cy="1323439"/>
          </a:xfrm>
          <a:prstGeom prst="rect">
            <a:avLst/>
          </a:prstGeom>
          <a:noFill/>
        </p:spPr>
        <p:txBody>
          <a:bodyPr wrap="none" lIns="91440" tIns="45720" rIns="91440" bIns="45720">
            <a:spAutoFit/>
          </a:bodyPr>
          <a:lstStyle/>
          <a:p>
            <a:pPr algn="ctr"/>
            <a:r>
              <a:rPr lang="ja-JP" altLang="en-US" sz="4000" b="1">
                <a:ln w="22225">
                  <a:noFill/>
                  <a:prstDash val="solid"/>
                </a:ln>
                <a:solidFill>
                  <a:schemeClr val="accent2"/>
                </a:solidFill>
                <a:latin typeface="メイリオ" panose="020B0604030504040204" pitchFamily="50" charset="-128"/>
                <a:ea typeface="メイリオ" panose="020B0604030504040204" pitchFamily="50" charset="-128"/>
              </a:rPr>
              <a:t>バランスボール</a:t>
            </a:r>
            <a:endParaRPr lang="en-US" altLang="ja-JP" sz="4000" b="1" dirty="0">
              <a:ln w="22225">
                <a:noFill/>
                <a:prstDash val="solid"/>
              </a:ln>
              <a:solidFill>
                <a:schemeClr val="accent2"/>
              </a:solidFill>
              <a:latin typeface="メイリオ" panose="020B0604030504040204" pitchFamily="50" charset="-128"/>
              <a:ea typeface="メイリオ" panose="020B0604030504040204" pitchFamily="50" charset="-128"/>
            </a:endParaRPr>
          </a:p>
          <a:p>
            <a:pPr algn="ctr"/>
            <a:r>
              <a:rPr lang="ja-JP" altLang="en-US" sz="4000" b="1">
                <a:ln w="22225">
                  <a:noFill/>
                  <a:prstDash val="solid"/>
                </a:ln>
                <a:solidFill>
                  <a:schemeClr val="accent2"/>
                </a:solidFill>
                <a:latin typeface="メイリオ" panose="020B0604030504040204" pitchFamily="50" charset="-128"/>
                <a:ea typeface="メイリオ" panose="020B0604030504040204" pitchFamily="50" charset="-128"/>
              </a:rPr>
              <a:t>コンディショニングセミナー</a:t>
            </a:r>
            <a:endParaRPr lang="en-US" altLang="ja-JP" sz="4000" b="1" cap="none" spc="0" dirty="0">
              <a:ln w="22225">
                <a:noFill/>
                <a:prstDash val="solid"/>
              </a:ln>
              <a:solidFill>
                <a:schemeClr val="accent2"/>
              </a:solidFill>
              <a:effectLst/>
              <a:latin typeface="メイリオ" panose="020B0604030504040204" pitchFamily="50" charset="-128"/>
              <a:ea typeface="メイリオ" panose="020B0604030504040204" pitchFamily="50" charset="-128"/>
            </a:endParaRPr>
          </a:p>
        </p:txBody>
      </p:sp>
      <p:graphicFrame>
        <p:nvGraphicFramePr>
          <p:cNvPr id="12" name="コンテンツ プレースホルダー 3"/>
          <p:cNvGraphicFramePr>
            <a:graphicFrameLocks/>
          </p:cNvGraphicFramePr>
          <p:nvPr>
            <p:extLst>
              <p:ext uri="{D42A27DB-BD31-4B8C-83A1-F6EECF244321}">
                <p14:modId xmlns:p14="http://schemas.microsoft.com/office/powerpoint/2010/main" val="2131442212"/>
              </p:ext>
            </p:extLst>
          </p:nvPr>
        </p:nvGraphicFramePr>
        <p:xfrm>
          <a:off x="267775" y="3872173"/>
          <a:ext cx="3502366" cy="1692220"/>
        </p:xfrm>
        <a:graphic>
          <a:graphicData uri="http://schemas.openxmlformats.org/drawingml/2006/table">
            <a:tbl>
              <a:tblPr firstRow="1" bandRow="1">
                <a:tableStyleId>{EB9631B5-78F2-41C9-869B-9F39066F8104}</a:tableStyleId>
              </a:tblPr>
              <a:tblGrid>
                <a:gridCol w="267119">
                  <a:extLst>
                    <a:ext uri="{9D8B030D-6E8A-4147-A177-3AD203B41FA5}">
                      <a16:colId xmlns:a16="http://schemas.microsoft.com/office/drawing/2014/main" val="20000"/>
                    </a:ext>
                  </a:extLst>
                </a:gridCol>
                <a:gridCol w="885943">
                  <a:extLst>
                    <a:ext uri="{9D8B030D-6E8A-4147-A177-3AD203B41FA5}">
                      <a16:colId xmlns:a16="http://schemas.microsoft.com/office/drawing/2014/main" val="20001"/>
                    </a:ext>
                  </a:extLst>
                </a:gridCol>
                <a:gridCol w="2349304">
                  <a:extLst>
                    <a:ext uri="{9D8B030D-6E8A-4147-A177-3AD203B41FA5}">
                      <a16:colId xmlns:a16="http://schemas.microsoft.com/office/drawing/2014/main" val="20002"/>
                    </a:ext>
                  </a:extLst>
                </a:gridCol>
              </a:tblGrid>
              <a:tr h="423055">
                <a:tc>
                  <a:txBody>
                    <a:bodyPr/>
                    <a:lstStyle/>
                    <a:p>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日程</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内容（</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時間）</a:t>
                      </a:r>
                    </a:p>
                  </a:txBody>
                  <a:tcPr anchor="ctr"/>
                </a:tc>
                <a:extLst>
                  <a:ext uri="{0D108BD9-81ED-4DB2-BD59-A6C34878D82A}">
                    <a16:rowId xmlns:a16="http://schemas.microsoft.com/office/drawing/2014/main" val="10000"/>
                  </a:ext>
                </a:extLst>
              </a:tr>
              <a:tr h="423055">
                <a:tc>
                  <a:txBody>
                    <a:bodyPr/>
                    <a:lstStyle/>
                    <a:p>
                      <a:pPr algn="ctr"/>
                      <a:r>
                        <a:rPr kumimoji="1" lang="en-US" altLang="ja-JP" dirty="0">
                          <a:latin typeface="メイリオ" panose="020B0604030504040204" pitchFamily="50" charset="-128"/>
                          <a:ea typeface="メイリオ" panose="020B0604030504040204" pitchFamily="50" charset="-128"/>
                        </a:rPr>
                        <a:t>1</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dirty="0">
                          <a:latin typeface="メイリオ" panose="020B0604030504040204" pitchFamily="50" charset="-128"/>
                          <a:ea typeface="メイリオ" panose="020B0604030504040204" pitchFamily="50" charset="-128"/>
                        </a:rPr>
                        <a:t>7</a:t>
                      </a:r>
                      <a:r>
                        <a:rPr kumimoji="1" lang="ja-JP" altLang="en-US">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29</a:t>
                      </a:r>
                      <a:r>
                        <a:rPr kumimoji="1" lang="ja-JP" altLang="en-US">
                          <a:latin typeface="メイリオ" panose="020B0604030504040204" pitchFamily="50" charset="-128"/>
                          <a:ea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lang="ja-JP" altLang="en-US">
                          <a:latin typeface="メイリオ" panose="020B0604030504040204" pitchFamily="50" charset="-128"/>
                          <a:ea typeface="メイリオ" panose="020B0604030504040204" pitchFamily="50" charset="-128"/>
                        </a:rPr>
                        <a:t>基本動作とストレッチ</a:t>
                      </a:r>
                      <a:endParaRPr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1"/>
                  </a:ext>
                </a:extLst>
              </a:tr>
              <a:tr h="423055">
                <a:tc>
                  <a:txBody>
                    <a:bodyPr/>
                    <a:lstStyle/>
                    <a:p>
                      <a:pPr algn="ctr"/>
                      <a:r>
                        <a:rPr kumimoji="1" lang="en-US" altLang="ja-JP" dirty="0">
                          <a:latin typeface="メイリオ" panose="020B0604030504040204" pitchFamily="50" charset="-128"/>
                          <a:ea typeface="メイリオ" panose="020B0604030504040204" pitchFamily="50" charset="-128"/>
                        </a:rPr>
                        <a:t>2</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dirty="0">
                          <a:latin typeface="メイリオ" panose="020B0604030504040204" pitchFamily="50" charset="-128"/>
                          <a:ea typeface="メイリオ" panose="020B0604030504040204" pitchFamily="50" charset="-128"/>
                        </a:rPr>
                        <a:t>8</a:t>
                      </a:r>
                      <a:r>
                        <a:rPr kumimoji="1" lang="ja-JP" altLang="en-US">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26</a:t>
                      </a:r>
                      <a:r>
                        <a:rPr kumimoji="1" lang="ja-JP" altLang="en-US">
                          <a:latin typeface="メイリオ" panose="020B0604030504040204" pitchFamily="50" charset="-128"/>
                          <a:ea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a:latin typeface="メイリオ" panose="020B0604030504040204" pitchFamily="50" charset="-128"/>
                          <a:ea typeface="メイリオ" panose="020B0604030504040204" pitchFamily="50" charset="-128"/>
                        </a:rPr>
                        <a:t>コアトレーニング</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2"/>
                  </a:ext>
                </a:extLst>
              </a:tr>
              <a:tr h="423055">
                <a:tc>
                  <a:txBody>
                    <a:bodyPr/>
                    <a:lstStyle/>
                    <a:p>
                      <a:pPr algn="ctr"/>
                      <a:r>
                        <a:rPr kumimoji="1" lang="en-US" altLang="ja-JP" dirty="0">
                          <a:latin typeface="メイリオ" panose="020B0604030504040204" pitchFamily="50" charset="-128"/>
                          <a:ea typeface="メイリオ" panose="020B0604030504040204" pitchFamily="50" charset="-128"/>
                        </a:rPr>
                        <a:t>3</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dirty="0">
                          <a:latin typeface="メイリオ" panose="020B0604030504040204" pitchFamily="50" charset="-128"/>
                          <a:ea typeface="メイリオ" panose="020B0604030504040204" pitchFamily="50" charset="-128"/>
                        </a:rPr>
                        <a:t>9</a:t>
                      </a:r>
                      <a:r>
                        <a:rPr kumimoji="1" lang="ja-JP" altLang="en-US">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30</a:t>
                      </a:r>
                      <a:r>
                        <a:rPr kumimoji="1" lang="ja-JP" altLang="en-US">
                          <a:latin typeface="メイリオ" panose="020B0604030504040204" pitchFamily="50" charset="-128"/>
                          <a:ea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dirty="0">
                          <a:latin typeface="メイリオ" panose="020B0604030504040204" pitchFamily="50" charset="-128"/>
                          <a:ea typeface="メイリオ" panose="020B0604030504040204" pitchFamily="50" charset="-128"/>
                        </a:rPr>
                        <a:t>カーディオトレーニング</a:t>
                      </a:r>
                    </a:p>
                  </a:txBody>
                  <a:tcPr anchor="ct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267775" y="2137522"/>
            <a:ext cx="6369958" cy="120032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フィットネスの指導から高齢者指導、介護予防にも役立つバランスボールのエクササイズ習得スクールです。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指導経験のない方も自身の身体のために受講することも可能です。</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家に眠って</a:t>
            </a:r>
            <a:r>
              <a:rPr lang="ja-JP" altLang="en-US" sz="1200">
                <a:latin typeface="メイリオ" panose="020B0604030504040204" pitchFamily="50" charset="-128"/>
                <a:ea typeface="メイリオ" panose="020B0604030504040204" pitchFamily="50" charset="-128"/>
              </a:rPr>
              <a:t>いるバランスボールの</a:t>
            </a:r>
            <a:r>
              <a:rPr lang="ja-JP" altLang="en-US" sz="1200" dirty="0">
                <a:latin typeface="メイリオ" panose="020B0604030504040204" pitchFamily="50" charset="-128"/>
                <a:ea typeface="メイリオ" panose="020B0604030504040204" pitchFamily="50" charset="-128"/>
              </a:rPr>
              <a:t>ツールを使っていつでも身体をコンディショニングできるノウハウを学んでみましょう。</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指導者の皆さんの自己メンテナンスで参加される方も多い人気セミナーです。</a:t>
            </a:r>
          </a:p>
        </p:txBody>
      </p:sp>
      <p:grpSp>
        <p:nvGrpSpPr>
          <p:cNvPr id="6" name="グループ化 5"/>
          <p:cNvGrpSpPr/>
          <p:nvPr/>
        </p:nvGrpSpPr>
        <p:grpSpPr>
          <a:xfrm>
            <a:off x="65021" y="220307"/>
            <a:ext cx="2322445" cy="487985"/>
            <a:chOff x="-4017633" y="5422833"/>
            <a:chExt cx="2322445" cy="487985"/>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7633" y="5422833"/>
              <a:ext cx="2322445" cy="487985"/>
            </a:xfrm>
            <a:prstGeom prst="rect">
              <a:avLst/>
            </a:prstGeom>
          </p:spPr>
        </p:pic>
        <p:sp>
          <p:nvSpPr>
            <p:cNvPr id="3" name="テキスト ボックス 2"/>
            <p:cNvSpPr txBox="1"/>
            <p:nvPr/>
          </p:nvSpPr>
          <p:spPr>
            <a:xfrm>
              <a:off x="-3894762" y="5460617"/>
              <a:ext cx="2082621" cy="338554"/>
            </a:xfrm>
            <a:prstGeom prst="rect">
              <a:avLst/>
            </a:prstGeom>
            <a:noFill/>
          </p:spPr>
          <p:txBody>
            <a:bodyPr wrap="none" rtlCol="0">
              <a:spAutoFit/>
            </a:bodyPr>
            <a:lstStyle/>
            <a:p>
              <a:pPr algn="ctr"/>
              <a:r>
                <a:rPr lang="ja-JP" altLang="en-US" sz="1600" b="1">
                  <a:latin typeface="メイリオ" panose="020B0604030504040204" pitchFamily="50" charset="-128"/>
                  <a:ea typeface="メイリオ" panose="020B0604030504040204" pitchFamily="50" charset="-128"/>
                </a:rPr>
                <a:t>月曜</a:t>
              </a:r>
              <a:r>
                <a:rPr lang="en-US" altLang="ja-JP" sz="1600" b="1" dirty="0">
                  <a:latin typeface="メイリオ" panose="020B0604030504040204" pitchFamily="50" charset="-128"/>
                  <a:ea typeface="メイリオ" panose="020B0604030504040204" pitchFamily="50" charset="-128"/>
                </a:rPr>
                <a:t>19:00</a:t>
              </a:r>
              <a:r>
                <a:rPr lang="ja-JP" altLang="en-US" sz="1600" b="1">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21:00</a:t>
              </a:r>
              <a:endParaRPr lang="ja-JP" altLang="en-US" sz="1600" b="1" dirty="0">
                <a:latin typeface="メイリオ" panose="020B0604030504040204" pitchFamily="50" charset="-128"/>
                <a:ea typeface="メイリオ" panose="020B0604030504040204" pitchFamily="50" charset="-128"/>
              </a:endParaRPr>
            </a:p>
          </p:txBody>
        </p:sp>
      </p:gr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4336" y="-368175"/>
            <a:ext cx="1885637" cy="1333260"/>
          </a:xfrm>
          <a:prstGeom prst="rect">
            <a:avLst/>
          </a:prstGeom>
        </p:spPr>
      </p:pic>
      <p:sp>
        <p:nvSpPr>
          <p:cNvPr id="17" name="テキスト ボックス 16"/>
          <p:cNvSpPr txBox="1"/>
          <p:nvPr/>
        </p:nvSpPr>
        <p:spPr>
          <a:xfrm>
            <a:off x="164742" y="5774000"/>
            <a:ext cx="5032147" cy="1169551"/>
          </a:xfrm>
          <a:prstGeom prst="rect">
            <a:avLst/>
          </a:prstGeom>
          <a:noFill/>
        </p:spPr>
        <p:txBody>
          <a:bodyPr wrap="none" rtlCol="0">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受講料</a:t>
            </a:r>
            <a:r>
              <a:rPr lang="en-US" altLang="ja-JP" sz="1400" dirty="0">
                <a:latin typeface="メイリオ" panose="020B0604030504040204" pitchFamily="50" charset="-128"/>
                <a:ea typeface="メイリオ" panose="020B0604030504040204" pitchFamily="50" charset="-128"/>
              </a:rPr>
              <a:t>】</a:t>
            </a:r>
          </a:p>
          <a:p>
            <a:r>
              <a:rPr lang="ja-JP" altLang="en-US" sz="1400">
                <a:latin typeface="メイリオ" panose="020B0604030504040204" pitchFamily="50" charset="-128"/>
                <a:ea typeface="メイリオ" panose="020B0604030504040204" pitchFamily="50" charset="-128"/>
              </a:rPr>
              <a:t>全３回　</a:t>
            </a:r>
            <a:r>
              <a:rPr lang="en-US" altLang="ja-JP" sz="1400" dirty="0">
                <a:latin typeface="メイリオ" panose="020B0604030504040204" pitchFamily="50" charset="-128"/>
                <a:ea typeface="メイリオ" panose="020B0604030504040204" pitchFamily="50" charset="-128"/>
              </a:rPr>
              <a:t> </a:t>
            </a:r>
            <a:r>
              <a:rPr lang="ja-JP" altLang="en-US" sz="1400">
                <a:latin typeface="メイリオ" panose="020B0604030504040204" pitchFamily="50" charset="-128"/>
                <a:ea typeface="メイリオ" panose="020B0604030504040204" pitchFamily="50" charset="-128"/>
              </a:rPr>
              <a:t>メンバー：</a:t>
            </a:r>
            <a:r>
              <a:rPr lang="en-US" altLang="ja-JP" sz="1400" dirty="0">
                <a:latin typeface="メイリオ" panose="020B0604030504040204" pitchFamily="50" charset="-128"/>
                <a:ea typeface="メイリオ" panose="020B0604030504040204" pitchFamily="50" charset="-128"/>
              </a:rPr>
              <a:t>14,580</a:t>
            </a:r>
            <a:r>
              <a:rPr lang="ja-JP" altLang="en-US" sz="1400">
                <a:latin typeface="メイリオ" panose="020B0604030504040204" pitchFamily="50" charset="-128"/>
                <a:ea typeface="メイリオ" panose="020B0604030504040204" pitchFamily="50" charset="-128"/>
              </a:rPr>
              <a:t>円　一般：</a:t>
            </a:r>
            <a:r>
              <a:rPr lang="en-US" altLang="ja-JP" sz="1400" dirty="0">
                <a:latin typeface="メイリオ" panose="020B0604030504040204" pitchFamily="50" charset="-128"/>
                <a:ea typeface="メイリオ" panose="020B0604030504040204" pitchFamily="50" charset="-128"/>
              </a:rPr>
              <a:t>16,200</a:t>
            </a:r>
            <a:r>
              <a:rPr lang="ja-JP" altLang="en-US" sz="1400">
                <a:latin typeface="メイリオ" panose="020B0604030504040204" pitchFamily="50" charset="-128"/>
                <a:ea typeface="メイリオ" panose="020B0604030504040204" pitchFamily="50" charset="-128"/>
              </a:rPr>
              <a:t>円</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1</a:t>
            </a:r>
            <a:r>
              <a:rPr lang="ja-JP" altLang="en-US" sz="1400">
                <a:latin typeface="メイリオ" panose="020B0604030504040204" pitchFamily="50" charset="-128"/>
                <a:ea typeface="メイリオ" panose="020B0604030504040204" pitchFamily="50" charset="-128"/>
              </a:rPr>
              <a:t>回ずつ　メンバー：</a:t>
            </a:r>
            <a:r>
              <a:rPr lang="en-US" altLang="ja-JP" sz="1400" dirty="0">
                <a:latin typeface="メイリオ" panose="020B0604030504040204" pitchFamily="50" charset="-128"/>
                <a:ea typeface="メイリオ" panose="020B0604030504040204" pitchFamily="50" charset="-128"/>
              </a:rPr>
              <a:t>4,860</a:t>
            </a:r>
            <a:r>
              <a:rPr lang="ja-JP" altLang="en-US" sz="1400">
                <a:latin typeface="メイリオ" panose="020B0604030504040204" pitchFamily="50" charset="-128"/>
                <a:ea typeface="メイリオ" panose="020B0604030504040204" pitchFamily="50" charset="-128"/>
              </a:rPr>
              <a:t>円</a:t>
            </a:r>
            <a:r>
              <a:rPr lang="ja-JP" altLang="en-US" sz="1400" dirty="0">
                <a:latin typeface="メイリオ" panose="020B0604030504040204" pitchFamily="50" charset="-128"/>
                <a:ea typeface="メイリオ" panose="020B0604030504040204" pitchFamily="50" charset="-128"/>
              </a:rPr>
              <a:t>　</a:t>
            </a:r>
            <a:r>
              <a:rPr lang="ja-JP" altLang="en-US" sz="1400">
                <a:latin typeface="メイリオ" panose="020B0604030504040204" pitchFamily="50" charset="-128"/>
                <a:ea typeface="メイリオ" panose="020B0604030504040204" pitchFamily="50" charset="-128"/>
              </a:rPr>
              <a:t> 一般：</a:t>
            </a:r>
            <a:r>
              <a:rPr lang="en-US" altLang="ja-JP" sz="1400" dirty="0">
                <a:latin typeface="メイリオ" panose="020B0604030504040204" pitchFamily="50" charset="-128"/>
                <a:ea typeface="メイリオ" panose="020B0604030504040204" pitchFamily="50" charset="-128"/>
              </a:rPr>
              <a:t>5,400</a:t>
            </a:r>
            <a:r>
              <a:rPr lang="ja-JP" altLang="en-US" sz="1400">
                <a:latin typeface="メイリオ" panose="020B0604030504040204" pitchFamily="50" charset="-128"/>
                <a:ea typeface="メイリオ" panose="020B0604030504040204" pitchFamily="50" charset="-128"/>
              </a:rPr>
              <a:t>円</a:t>
            </a:r>
            <a:endParaRPr lang="en-US" altLang="ja-JP" sz="1400" dirty="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＊全３回お申し込みの方には、スモールボールをプレゼント</a:t>
            </a:r>
            <a:endParaRPr lang="en-US" altLang="ja-JP" sz="1400" dirty="0">
              <a:latin typeface="メイリオ" panose="020B0604030504040204" pitchFamily="50" charset="-128"/>
              <a:ea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rPr>
              <a:t>＊当日支払いの方は、＋</a:t>
            </a:r>
            <a:r>
              <a:rPr lang="en-US" altLang="ja-JP" sz="1400" dirty="0">
                <a:latin typeface="メイリオ" panose="020B0604030504040204" pitchFamily="50" charset="-128"/>
                <a:ea typeface="メイリオ" panose="020B0604030504040204" pitchFamily="50" charset="-128"/>
              </a:rPr>
              <a:t>540</a:t>
            </a:r>
            <a:r>
              <a:rPr lang="ja-JP" altLang="en-US" sz="1400">
                <a:latin typeface="メイリオ" panose="020B0604030504040204" pitchFamily="50" charset="-128"/>
                <a:ea typeface="メイリオ" panose="020B0604030504040204" pitchFamily="50" charset="-128"/>
              </a:rPr>
              <a:t>円かかります。</a:t>
            </a:r>
            <a:endParaRPr lang="en-US" altLang="ja-JP" sz="1400" dirty="0">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8954" y="3699210"/>
            <a:ext cx="2763945" cy="2072959"/>
          </a:xfrm>
          <a:prstGeom prst="rect">
            <a:avLst/>
          </a:prstGeom>
          <a:ln>
            <a:noFill/>
          </a:ln>
          <a:effectLst>
            <a:softEdge rad="112500"/>
          </a:effectLst>
        </p:spPr>
      </p:pic>
      <p:pic>
        <p:nvPicPr>
          <p:cNvPr id="14" name="図 13">
            <a:extLst>
              <a:ext uri="{FF2B5EF4-FFF2-40B4-BE49-F238E27FC236}">
                <a16:creationId xmlns:a16="http://schemas.microsoft.com/office/drawing/2014/main" id="{37496880-FADE-F74B-96EA-6EE07D0363D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99013" y="6267040"/>
            <a:ext cx="1738720" cy="2318292"/>
          </a:xfrm>
          <a:prstGeom prst="ellipse">
            <a:avLst/>
          </a:prstGeom>
          <a:ln>
            <a:noFill/>
          </a:ln>
          <a:effectLst>
            <a:softEdge rad="63500"/>
          </a:effectLst>
        </p:spPr>
      </p:pic>
      <p:sp>
        <p:nvSpPr>
          <p:cNvPr id="22" name="テキスト ボックス 21">
            <a:extLst>
              <a:ext uri="{FF2B5EF4-FFF2-40B4-BE49-F238E27FC236}">
                <a16:creationId xmlns:a16="http://schemas.microsoft.com/office/drawing/2014/main" id="{16732281-0349-7049-A759-8DC4127A5177}"/>
              </a:ext>
            </a:extLst>
          </p:cNvPr>
          <p:cNvSpPr txBox="1"/>
          <p:nvPr/>
        </p:nvSpPr>
        <p:spPr>
          <a:xfrm>
            <a:off x="164742" y="6931613"/>
            <a:ext cx="4445448" cy="954107"/>
          </a:xfrm>
          <a:prstGeom prst="rect">
            <a:avLst/>
          </a:prstGeom>
          <a:noFill/>
        </p:spPr>
        <p:txBody>
          <a:bodyPr wrap="none" rtlCol="0">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a:latin typeface="メイリオ" panose="020B0604030504040204" pitchFamily="50" charset="-128"/>
                <a:ea typeface="メイリオ" panose="020B0604030504040204" pitchFamily="50" charset="-128"/>
              </a:rPr>
              <a:t>定員</a:t>
            </a:r>
            <a:r>
              <a:rPr lang="en-US" altLang="ja-JP" sz="1400" dirty="0">
                <a:latin typeface="メイリオ" panose="020B0604030504040204" pitchFamily="50" charset="-128"/>
                <a:ea typeface="メイリオ" panose="020B0604030504040204" pitchFamily="50" charset="-128"/>
              </a:rPr>
              <a:t>】</a:t>
            </a:r>
            <a:r>
              <a:rPr lang="ja-JP" altLang="en-US" sz="1400">
                <a:latin typeface="メイリオ" panose="020B0604030504040204" pitchFamily="50" charset="-128"/>
                <a:ea typeface="メイリオ" panose="020B0604030504040204" pitchFamily="50" charset="-128"/>
              </a:rPr>
              <a:t>１０名</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講師</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尾陰　由美子</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日本</a:t>
            </a:r>
            <a:r>
              <a:rPr lang="en-US" altLang="ja-JP" sz="1400" dirty="0">
                <a:latin typeface="メイリオ" panose="020B0604030504040204" pitchFamily="50" charset="-128"/>
                <a:ea typeface="メイリオ" panose="020B0604030504040204" pitchFamily="50" charset="-128"/>
              </a:rPr>
              <a:t>G</a:t>
            </a:r>
            <a:r>
              <a:rPr lang="ja-JP" altLang="en-US" sz="1400" dirty="0">
                <a:latin typeface="メイリオ" panose="020B0604030504040204" pitchFamily="50" charset="-128"/>
                <a:ea typeface="メイリオ" panose="020B0604030504040204" pitchFamily="50" charset="-128"/>
              </a:rPr>
              <a:t>ボール協会の継続教育のポイントが付きます。</a:t>
            </a:r>
            <a:endParaRPr lang="en-US" altLang="ja-JP" sz="14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D7813EA2-9ED7-784A-99AE-73CD321F4083}"/>
              </a:ext>
            </a:extLst>
          </p:cNvPr>
          <p:cNvSpPr txBox="1"/>
          <p:nvPr/>
        </p:nvSpPr>
        <p:spPr>
          <a:xfrm>
            <a:off x="164742" y="8124264"/>
            <a:ext cx="6417141" cy="1592744"/>
          </a:xfrm>
          <a:prstGeom prst="rect">
            <a:avLst/>
          </a:prstGeom>
          <a:noFill/>
        </p:spPr>
        <p:txBody>
          <a:bodyPr wrap="none" rtlCol="0">
            <a:spAutoFit/>
          </a:bodyPr>
          <a:lstStyle/>
          <a:p>
            <a:pPr>
              <a:lnSpc>
                <a:spcPct val="125000"/>
              </a:lnSpc>
              <a:spcAft>
                <a:spcPts val="0"/>
              </a:spcAft>
            </a:pPr>
            <a:r>
              <a:rPr lang="en-US" altLang="ja-JP" sz="1300" b="1" kern="100" dirty="0">
                <a:latin typeface="メイリオ" panose="020B0604030504040204" pitchFamily="50" charset="-128"/>
                <a:ea typeface="メイリオ" panose="020B0604030504040204" pitchFamily="50" charset="-128"/>
                <a:cs typeface="ＤＦＰ太丸ゴシック体"/>
              </a:rPr>
              <a:t>【</a:t>
            </a:r>
            <a:r>
              <a:rPr lang="ja-JP" altLang="en-US" sz="1300" b="1" kern="100" dirty="0">
                <a:latin typeface="メイリオ" panose="020B0604030504040204" pitchFamily="50" charset="-128"/>
                <a:ea typeface="メイリオ" panose="020B0604030504040204" pitchFamily="50" charset="-128"/>
                <a:cs typeface="ＤＦＰ太丸ゴシック体"/>
              </a:rPr>
              <a:t>お申込み方法</a:t>
            </a:r>
            <a:r>
              <a:rPr lang="en-US" altLang="ja-JP" sz="1300" b="1" kern="100" dirty="0">
                <a:latin typeface="メイリオ" panose="020B0604030504040204" pitchFamily="50" charset="-128"/>
                <a:ea typeface="メイリオ" panose="020B0604030504040204" pitchFamily="50" charset="-128"/>
                <a:cs typeface="ＤＦＰ太丸ゴシック体"/>
              </a:rPr>
              <a:t>】</a:t>
            </a:r>
            <a:r>
              <a:rPr lang="ja-JP" altLang="en-US" sz="1300" b="1" kern="100" dirty="0">
                <a:latin typeface="メイリオ" panose="020B0604030504040204" pitchFamily="50" charset="-128"/>
                <a:ea typeface="メイリオ" panose="020B0604030504040204" pitchFamily="50" charset="-128"/>
                <a:cs typeface="ＤＦＰ太丸ゴシック体"/>
              </a:rPr>
              <a:t>下記までご連絡ください。</a:t>
            </a:r>
            <a:endParaRPr lang="en-US" altLang="ja-JP" sz="1300" b="1" kern="100" dirty="0">
              <a:latin typeface="メイリオ" panose="020B0604030504040204" pitchFamily="50" charset="-128"/>
              <a:ea typeface="メイリオ" panose="020B0604030504040204" pitchFamily="50" charset="-128"/>
              <a:cs typeface="ＤＦＰ太丸ゴシック体"/>
            </a:endParaRPr>
          </a:p>
          <a:p>
            <a:pPr>
              <a:lnSpc>
                <a:spcPct val="125000"/>
              </a:lnSpc>
            </a:pPr>
            <a:r>
              <a:rPr lang="ja-JP" altLang="en-US" sz="1300" kern="100" dirty="0">
                <a:latin typeface="メイリオ" panose="020B0604030504040204" pitchFamily="50" charset="-128"/>
                <a:ea typeface="メイリオ" panose="020B0604030504040204" pitchFamily="50" charset="-128"/>
                <a:cs typeface="ＤＦＰ太丸ゴシック体"/>
              </a:rPr>
              <a:t>＊電話　☎</a:t>
            </a:r>
            <a:r>
              <a:rPr lang="en-US" altLang="ja-JP" sz="1300" kern="100" dirty="0">
                <a:latin typeface="メイリオ" panose="020B0604030504040204" pitchFamily="50" charset="-128"/>
                <a:ea typeface="メイリオ" panose="020B0604030504040204" pitchFamily="50" charset="-128"/>
                <a:cs typeface="ＤＦＰ太丸ゴシック体"/>
              </a:rPr>
              <a:t>072-260-4085</a:t>
            </a:r>
            <a:br>
              <a:rPr lang="ja-JP" altLang="en-US" sz="1300" kern="100" dirty="0">
                <a:latin typeface="メイリオ" panose="020B0604030504040204" pitchFamily="50" charset="-128"/>
                <a:ea typeface="メイリオ" panose="020B0604030504040204" pitchFamily="50" charset="-128"/>
                <a:cs typeface="ＤＦＰ太丸ゴシック体"/>
              </a:rPr>
            </a:br>
            <a:r>
              <a:rPr lang="ja-JP" altLang="en-US" sz="1300" kern="100" dirty="0">
                <a:latin typeface="メイリオ" panose="020B0604030504040204" pitchFamily="50" charset="-128"/>
                <a:ea typeface="メイリオ" panose="020B0604030504040204" pitchFamily="50" charset="-128"/>
                <a:cs typeface="ＤＦＰ太丸ゴシック体"/>
              </a:rPr>
              <a:t>＊</a:t>
            </a:r>
            <a:r>
              <a:rPr lang="en-US" altLang="ja-JP" sz="1300" kern="100" dirty="0">
                <a:latin typeface="メイリオ" panose="020B0604030504040204" pitchFamily="50" charset="-128"/>
                <a:ea typeface="メイリオ" panose="020B0604030504040204" pitchFamily="50" charset="-128"/>
                <a:cs typeface="ＤＦＰ太丸ゴシック体"/>
              </a:rPr>
              <a:t>HP</a:t>
            </a:r>
            <a:r>
              <a:rPr lang="ja-JP" altLang="en-US" sz="1300" kern="100" dirty="0">
                <a:latin typeface="メイリオ" panose="020B0604030504040204" pitchFamily="50" charset="-128"/>
                <a:ea typeface="メイリオ" panose="020B0604030504040204" pitchFamily="50" charset="-128"/>
                <a:cs typeface="ＤＦＰ太丸ゴシック体"/>
              </a:rPr>
              <a:t>　　</a:t>
            </a:r>
            <a:r>
              <a:rPr lang="en-US" altLang="ja-JP" sz="1300" kern="100" dirty="0">
                <a:latin typeface="メイリオ" panose="020B0604030504040204" pitchFamily="50" charset="-128"/>
                <a:ea typeface="メイリオ" panose="020B0604030504040204" pitchFamily="50" charset="-128"/>
                <a:cs typeface="ＤＦＰ太丸ゴシック体"/>
              </a:rPr>
              <a:t> http://karadanomanabiya.com/reservation/</a:t>
            </a:r>
          </a:p>
          <a:p>
            <a:pPr>
              <a:lnSpc>
                <a:spcPct val="125000"/>
              </a:lnSpc>
              <a:spcAft>
                <a:spcPts val="0"/>
              </a:spcAft>
            </a:pPr>
            <a:r>
              <a:rPr lang="ja-JP" altLang="en-US" sz="1300" kern="100" dirty="0">
                <a:latin typeface="メイリオ" panose="020B0604030504040204" pitchFamily="50" charset="-128"/>
                <a:ea typeface="メイリオ" panose="020B0604030504040204" pitchFamily="50" charset="-128"/>
                <a:cs typeface="ＤＦＰ太丸ゴシック体"/>
              </a:rPr>
              <a:t>＜</a:t>
            </a:r>
            <a:r>
              <a:rPr lang="ja-JP" altLang="en-US" sz="1300" b="1" kern="100" dirty="0">
                <a:latin typeface="メイリオ" panose="020B0604030504040204" pitchFamily="50" charset="-128"/>
                <a:ea typeface="メイリオ" panose="020B0604030504040204" pitchFamily="50" charset="-128"/>
                <a:cs typeface="ＤＦＰ太丸ゴシック体"/>
              </a:rPr>
              <a:t>銀行振込＞</a:t>
            </a:r>
            <a:r>
              <a:rPr lang="ja-JP" altLang="en-US" sz="1300" kern="100" dirty="0">
                <a:latin typeface="メイリオ" panose="020B0604030504040204" pitchFamily="50" charset="-128"/>
                <a:ea typeface="メイリオ" panose="020B0604030504040204" pitchFamily="50" charset="-128"/>
                <a:cs typeface="ＤＦＰ太丸ゴシック体"/>
              </a:rPr>
              <a:t>池田泉州</a:t>
            </a:r>
            <a:r>
              <a:rPr lang="ja-JP" altLang="ja-JP" sz="1300" kern="100" dirty="0">
                <a:latin typeface="メイリオ" panose="020B0604030504040204" pitchFamily="50" charset="-128"/>
                <a:ea typeface="メイリオ" panose="020B0604030504040204" pitchFamily="50" charset="-128"/>
                <a:cs typeface="ＤＦＰ太丸ゴシック体"/>
              </a:rPr>
              <a:t>銀行</a:t>
            </a:r>
            <a:r>
              <a:rPr lang="en-US" altLang="ja-JP" sz="1300" kern="100" dirty="0">
                <a:latin typeface="メイリオ" panose="020B0604030504040204" pitchFamily="50" charset="-128"/>
                <a:ea typeface="メイリオ" panose="020B0604030504040204" pitchFamily="50" charset="-128"/>
                <a:cs typeface="ＤＦＰ太丸ゴシック体"/>
              </a:rPr>
              <a:t> </a:t>
            </a:r>
            <a:r>
              <a:rPr lang="ja-JP" altLang="en-US" sz="1300" kern="100" dirty="0" err="1">
                <a:latin typeface="メイリオ" panose="020B0604030504040204" pitchFamily="50" charset="-128"/>
                <a:ea typeface="メイリオ" panose="020B0604030504040204" pitchFamily="50" charset="-128"/>
                <a:cs typeface="ＤＦＰ太丸ゴシック体"/>
              </a:rPr>
              <a:t>もず</a:t>
            </a:r>
            <a:r>
              <a:rPr lang="ja-JP" altLang="en-US" sz="1300" kern="100" dirty="0">
                <a:latin typeface="メイリオ" panose="020B0604030504040204" pitchFamily="50" charset="-128"/>
                <a:ea typeface="メイリオ" panose="020B0604030504040204" pitchFamily="50" charset="-128"/>
                <a:cs typeface="ＤＦＰ太丸ゴシック体"/>
              </a:rPr>
              <a:t>支店</a:t>
            </a:r>
            <a:r>
              <a:rPr lang="en-US" altLang="ja-JP" sz="1300" kern="100" dirty="0">
                <a:latin typeface="メイリオ" panose="020B0604030504040204" pitchFamily="50" charset="-128"/>
                <a:ea typeface="メイリオ" panose="020B0604030504040204" pitchFamily="50" charset="-128"/>
                <a:cs typeface="ＤＦＰ太丸ゴシック体"/>
              </a:rPr>
              <a:t> </a:t>
            </a:r>
            <a:r>
              <a:rPr lang="ja-JP" altLang="en-US" sz="1300" kern="100" dirty="0">
                <a:latin typeface="メイリオ" panose="020B0604030504040204" pitchFamily="50" charset="-128"/>
                <a:ea typeface="メイリオ" panose="020B0604030504040204" pitchFamily="50" charset="-128"/>
                <a:cs typeface="ＤＦＰ太丸ゴシック体"/>
              </a:rPr>
              <a:t>普通：</a:t>
            </a:r>
            <a:r>
              <a:rPr lang="en-US" altLang="ja-JP" sz="1300" kern="100" dirty="0">
                <a:latin typeface="メイリオ" panose="020B0604030504040204" pitchFamily="50" charset="-128"/>
                <a:ea typeface="メイリオ" panose="020B0604030504040204" pitchFamily="50" charset="-128"/>
                <a:cs typeface="ＤＦＰ太丸ゴシック体"/>
              </a:rPr>
              <a:t>3019962 </a:t>
            </a:r>
            <a:r>
              <a:rPr lang="ja-JP" altLang="en-US" sz="1300" kern="100" dirty="0">
                <a:latin typeface="メイリオ" panose="020B0604030504040204" pitchFamily="50" charset="-128"/>
                <a:ea typeface="メイリオ" panose="020B0604030504040204" pitchFamily="50" charset="-128"/>
                <a:cs typeface="ＤＦＰ太丸ゴシック体"/>
              </a:rPr>
              <a:t>有限会社アクトスペース企画</a:t>
            </a:r>
            <a:endParaRPr lang="en-US" altLang="ja-JP" sz="1300" kern="100" dirty="0">
              <a:latin typeface="メイリオ" panose="020B0604030504040204" pitchFamily="50" charset="-128"/>
              <a:ea typeface="メイリオ" panose="020B0604030504040204" pitchFamily="50" charset="-128"/>
              <a:cs typeface="ＤＦＰ太丸ゴシック体"/>
            </a:endParaRPr>
          </a:p>
          <a:p>
            <a:pPr>
              <a:lnSpc>
                <a:spcPct val="125000"/>
              </a:lnSpc>
              <a:spcAft>
                <a:spcPts val="0"/>
              </a:spcAft>
            </a:pPr>
            <a:r>
              <a:rPr lang="en-US" altLang="ja-JP" sz="1300" dirty="0">
                <a:solidFill>
                  <a:srgbClr val="FF0000"/>
                </a:solidFill>
                <a:latin typeface="メイリオ" panose="020B0604030504040204" pitchFamily="50" charset="-128"/>
                <a:ea typeface="メイリオ" panose="020B0604030504040204" pitchFamily="50" charset="-128"/>
                <a:cs typeface="ＤＦＰ太丸ゴシック体"/>
              </a:rPr>
              <a:t>※</a:t>
            </a:r>
            <a:r>
              <a:rPr lang="ja-JP" altLang="en-US" sz="1300" dirty="0">
                <a:solidFill>
                  <a:srgbClr val="FF0000"/>
                </a:solidFill>
                <a:latin typeface="メイリオ" panose="020B0604030504040204" pitchFamily="50" charset="-128"/>
                <a:ea typeface="メイリオ" panose="020B0604030504040204" pitchFamily="50" charset="-128"/>
                <a:cs typeface="ＤＦＰ太丸ゴシック体"/>
              </a:rPr>
              <a:t>振り込まれた参加費は、ご返金できません。</a:t>
            </a:r>
            <a:endParaRPr lang="en-US" altLang="ja-JP" sz="1300" dirty="0">
              <a:solidFill>
                <a:srgbClr val="FF0000"/>
              </a:solidFill>
              <a:latin typeface="メイリオ" panose="020B0604030504040204" pitchFamily="50" charset="-128"/>
              <a:ea typeface="メイリオ" panose="020B0604030504040204" pitchFamily="50" charset="-128"/>
              <a:cs typeface="ＤＦＰ太丸ゴシック体"/>
            </a:endParaRPr>
          </a:p>
          <a:p>
            <a:pPr>
              <a:lnSpc>
                <a:spcPct val="125000"/>
              </a:lnSpc>
            </a:pPr>
            <a:r>
              <a:rPr lang="ja-JP" altLang="en-US" sz="1300" dirty="0">
                <a:solidFill>
                  <a:srgbClr val="FF0000"/>
                </a:solidFill>
                <a:latin typeface="メイリオ" panose="020B0604030504040204" pitchFamily="50" charset="-128"/>
                <a:ea typeface="メイリオ" panose="020B0604030504040204" pitchFamily="50" charset="-128"/>
                <a:cs typeface="ＤＦＰ太丸ゴシック体"/>
              </a:rPr>
              <a:t>ご本人が参加できない場合は、代理人の方をたてられることをお勧めします。</a:t>
            </a:r>
            <a:endParaRPr lang="en-US" altLang="ja-JP" sz="1300" kern="100" dirty="0">
              <a:latin typeface="メイリオ" panose="020B0604030504040204" pitchFamily="50" charset="-128"/>
              <a:ea typeface="メイリオ" panose="020B0604030504040204" pitchFamily="50" charset="-128"/>
              <a:cs typeface="ＤＦＰ太丸ゴシック体"/>
            </a:endParaRPr>
          </a:p>
        </p:txBody>
      </p:sp>
    </p:spTree>
    <p:extLst>
      <p:ext uri="{BB962C8B-B14F-4D97-AF65-F5344CB8AC3E}">
        <p14:creationId xmlns:p14="http://schemas.microsoft.com/office/powerpoint/2010/main" val="22333814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131</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からだの学舎Re-fit</dc:creator>
  <cp:lastModifiedBy>karadanomanabiya</cp:lastModifiedBy>
  <cp:revision>19</cp:revision>
  <dcterms:created xsi:type="dcterms:W3CDTF">2017-03-14T06:02:40Z</dcterms:created>
  <dcterms:modified xsi:type="dcterms:W3CDTF">2019-05-07T09:35:59Z</dcterms:modified>
</cp:coreProperties>
</file>